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67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68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7"/>
  </p:notesMasterIdLst>
  <p:sldIdLst>
    <p:sldId id="256" r:id="rId2"/>
    <p:sldId id="303" r:id="rId3"/>
    <p:sldId id="305" r:id="rId4"/>
    <p:sldId id="306" r:id="rId5"/>
    <p:sldId id="307" r:id="rId6"/>
    <p:sldId id="304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358" r:id="rId27"/>
    <p:sldId id="287" r:id="rId28"/>
    <p:sldId id="301" r:id="rId29"/>
    <p:sldId id="302" r:id="rId30"/>
    <p:sldId id="288" r:id="rId31"/>
    <p:sldId id="289" r:id="rId32"/>
    <p:sldId id="359" r:id="rId33"/>
    <p:sldId id="360" r:id="rId34"/>
    <p:sldId id="361" r:id="rId35"/>
    <p:sldId id="362" r:id="rId36"/>
    <p:sldId id="363" r:id="rId37"/>
    <p:sldId id="364" r:id="rId38"/>
    <p:sldId id="366" r:id="rId39"/>
    <p:sldId id="367" r:id="rId40"/>
    <p:sldId id="368" r:id="rId41"/>
    <p:sldId id="290" r:id="rId42"/>
    <p:sldId id="320" r:id="rId43"/>
    <p:sldId id="369" r:id="rId44"/>
    <p:sldId id="321" r:id="rId45"/>
    <p:sldId id="322" r:id="rId46"/>
    <p:sldId id="323" r:id="rId47"/>
    <p:sldId id="324" r:id="rId48"/>
    <p:sldId id="325" r:id="rId49"/>
    <p:sldId id="326" r:id="rId50"/>
    <p:sldId id="327" r:id="rId51"/>
    <p:sldId id="328" r:id="rId52"/>
    <p:sldId id="329" r:id="rId53"/>
    <p:sldId id="330" r:id="rId54"/>
    <p:sldId id="370" r:id="rId55"/>
    <p:sldId id="332" r:id="rId56"/>
    <p:sldId id="333" r:id="rId57"/>
    <p:sldId id="334" r:id="rId58"/>
    <p:sldId id="335" r:id="rId59"/>
    <p:sldId id="336" r:id="rId60"/>
    <p:sldId id="337" r:id="rId61"/>
    <p:sldId id="338" r:id="rId62"/>
    <p:sldId id="339" r:id="rId63"/>
    <p:sldId id="331" r:id="rId64"/>
    <p:sldId id="347" r:id="rId65"/>
    <p:sldId id="371" r:id="rId66"/>
    <p:sldId id="348" r:id="rId67"/>
    <p:sldId id="349" r:id="rId68"/>
    <p:sldId id="350" r:id="rId69"/>
    <p:sldId id="351" r:id="rId70"/>
    <p:sldId id="352" r:id="rId71"/>
    <p:sldId id="353" r:id="rId72"/>
    <p:sldId id="354" r:id="rId73"/>
    <p:sldId id="355" r:id="rId74"/>
    <p:sldId id="356" r:id="rId75"/>
    <p:sldId id="357" r:id="rId7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728" autoAdjust="0"/>
  </p:normalViewPr>
  <p:slideViewPr>
    <p:cSldViewPr>
      <p:cViewPr varScale="1">
        <p:scale>
          <a:sx n="41" d="100"/>
          <a:sy n="41" d="100"/>
        </p:scale>
        <p:origin x="-2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DC56E-A557-45FC-B903-FE7615FB489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B0BC7E-EF67-405A-BF64-43AC4BF097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74</a:t>
            </a:fld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75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BC7E-EF67-405A-BF64-43AC4BF0974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8BF8F-0151-4C1C-87F0-B47E4CA902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F0DDA-5FE8-4A69-8BB0-F90BA52461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09B9E-4619-4068-8213-A956F67D23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FF21D-EC37-4116-AB19-26FAA1774A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6D2D3-62D1-422B-A365-98D62EBCF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213DD-E890-475A-8DBA-200E5934B4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B9E6A-C2C8-4E6C-87E2-C26200D306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4F9D9-7D23-4DD6-A1A8-1422B122B0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D2FCF-F425-4EF3-97DC-5BC55DC6F0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A9605-A78D-45DC-AE92-B3843AE48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58C6E-4A6C-4ED3-8974-80D97045E8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8F9A1AD-956D-480A-8AF9-21699C773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The Distributive Property</a:t>
            </a:r>
            <a:br>
              <a:rPr lang="en-US" dirty="0" smtClean="0"/>
            </a:b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Area Models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Find the area of the rectangle.</a:t>
            </a:r>
            <a:br>
              <a:rPr lang="en-US" sz="4000">
                <a:solidFill>
                  <a:schemeClr val="tx2"/>
                </a:solidFill>
              </a:rPr>
            </a:br>
            <a:r>
              <a:rPr lang="en-US" sz="4000">
                <a:solidFill>
                  <a:schemeClr val="tx2"/>
                </a:solidFill>
              </a:rPr>
              <a:t>Area = length x width</a:t>
            </a:r>
          </a:p>
        </p:txBody>
      </p:sp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533400" y="35052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6 ft</a:t>
            </a:r>
          </a:p>
        </p:txBody>
      </p:sp>
      <p:sp>
        <p:nvSpPr>
          <p:cNvPr id="40964" name="Text Box 6"/>
          <p:cNvSpPr txBox="1">
            <a:spLocks noChangeArrowheads="1"/>
          </p:cNvSpPr>
          <p:nvPr/>
        </p:nvSpPr>
        <p:spPr bwMode="auto">
          <a:xfrm>
            <a:off x="2819400" y="5715000"/>
            <a:ext cx="571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20 ft			+ 		4 ft</a:t>
            </a:r>
          </a:p>
        </p:txBody>
      </p:sp>
      <p:sp>
        <p:nvSpPr>
          <p:cNvPr id="40965" name="Rectangle 7"/>
          <p:cNvSpPr>
            <a:spLocks noChangeArrowheads="1"/>
          </p:cNvSpPr>
          <p:nvPr/>
        </p:nvSpPr>
        <p:spPr bwMode="auto">
          <a:xfrm>
            <a:off x="6629400" y="3048000"/>
            <a:ext cx="1828800" cy="2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6" name="Rectangle 8"/>
          <p:cNvSpPr>
            <a:spLocks noChangeArrowheads="1"/>
          </p:cNvSpPr>
          <p:nvPr/>
        </p:nvSpPr>
        <p:spPr bwMode="auto">
          <a:xfrm>
            <a:off x="1752600" y="3048000"/>
            <a:ext cx="3200400" cy="2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7" name="Text Box 9"/>
          <p:cNvSpPr txBox="1">
            <a:spLocks noChangeArrowheads="1"/>
          </p:cNvSpPr>
          <p:nvPr/>
        </p:nvSpPr>
        <p:spPr bwMode="auto">
          <a:xfrm>
            <a:off x="5486400" y="35814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6 ft</a:t>
            </a:r>
          </a:p>
        </p:txBody>
      </p:sp>
      <p:sp>
        <p:nvSpPr>
          <p:cNvPr id="40968" name="Text Box 10"/>
          <p:cNvSpPr txBox="1">
            <a:spLocks noChangeArrowheads="1"/>
          </p:cNvSpPr>
          <p:nvPr/>
        </p:nvSpPr>
        <p:spPr bwMode="auto">
          <a:xfrm>
            <a:off x="1371600" y="19812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Find the area of each rectangle.</a:t>
            </a:r>
          </a:p>
        </p:txBody>
      </p:sp>
      <p:sp>
        <p:nvSpPr>
          <p:cNvPr id="40969" name="Text Box 11"/>
          <p:cNvSpPr txBox="1">
            <a:spLocks noChangeArrowheads="1"/>
          </p:cNvSpPr>
          <p:nvPr/>
        </p:nvSpPr>
        <p:spPr bwMode="auto">
          <a:xfrm>
            <a:off x="2209800" y="3810000"/>
            <a:ext cx="251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120 sq ft</a:t>
            </a:r>
          </a:p>
        </p:txBody>
      </p:sp>
      <p:sp>
        <p:nvSpPr>
          <p:cNvPr id="40970" name="Text Box 12"/>
          <p:cNvSpPr txBox="1">
            <a:spLocks noChangeArrowheads="1"/>
          </p:cNvSpPr>
          <p:nvPr/>
        </p:nvSpPr>
        <p:spPr bwMode="auto">
          <a:xfrm>
            <a:off x="6781800" y="3886200"/>
            <a:ext cx="2362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24 sq 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Find the area of the rectangle.</a:t>
            </a:r>
            <a:br>
              <a:rPr lang="en-US" sz="4000">
                <a:solidFill>
                  <a:schemeClr val="tx2"/>
                </a:solidFill>
              </a:rPr>
            </a:br>
            <a:r>
              <a:rPr lang="en-US" sz="4000">
                <a:solidFill>
                  <a:schemeClr val="tx2"/>
                </a:solidFill>
              </a:rPr>
              <a:t>Area = length x width</a:t>
            </a:r>
          </a:p>
        </p:txBody>
      </p:sp>
      <p:sp>
        <p:nvSpPr>
          <p:cNvPr id="41987" name="Text Box 5"/>
          <p:cNvSpPr txBox="1">
            <a:spLocks noChangeArrowheads="1"/>
          </p:cNvSpPr>
          <p:nvPr/>
        </p:nvSpPr>
        <p:spPr bwMode="auto">
          <a:xfrm>
            <a:off x="533400" y="35052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6 ft</a:t>
            </a:r>
          </a:p>
        </p:txBody>
      </p:sp>
      <p:sp>
        <p:nvSpPr>
          <p:cNvPr id="41988" name="Text Box 6"/>
          <p:cNvSpPr txBox="1">
            <a:spLocks noChangeArrowheads="1"/>
          </p:cNvSpPr>
          <p:nvPr/>
        </p:nvSpPr>
        <p:spPr bwMode="auto">
          <a:xfrm>
            <a:off x="2819400" y="5715000"/>
            <a:ext cx="571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20 ft			+ 		4 ft</a:t>
            </a:r>
          </a:p>
        </p:txBody>
      </p:sp>
      <p:sp>
        <p:nvSpPr>
          <p:cNvPr id="41989" name="Rectangle 7"/>
          <p:cNvSpPr>
            <a:spLocks noChangeArrowheads="1"/>
          </p:cNvSpPr>
          <p:nvPr/>
        </p:nvSpPr>
        <p:spPr bwMode="auto">
          <a:xfrm>
            <a:off x="6629400" y="3048000"/>
            <a:ext cx="1828800" cy="2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0" name="Rectangle 8"/>
          <p:cNvSpPr>
            <a:spLocks noChangeArrowheads="1"/>
          </p:cNvSpPr>
          <p:nvPr/>
        </p:nvSpPr>
        <p:spPr bwMode="auto">
          <a:xfrm>
            <a:off x="1752600" y="3048000"/>
            <a:ext cx="3200400" cy="2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1" name="Text Box 9"/>
          <p:cNvSpPr txBox="1">
            <a:spLocks noChangeArrowheads="1"/>
          </p:cNvSpPr>
          <p:nvPr/>
        </p:nvSpPr>
        <p:spPr bwMode="auto">
          <a:xfrm>
            <a:off x="5486400" y="35814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6 ft</a:t>
            </a:r>
          </a:p>
        </p:txBody>
      </p:sp>
      <p:sp>
        <p:nvSpPr>
          <p:cNvPr id="41992" name="Text Box 10"/>
          <p:cNvSpPr txBox="1">
            <a:spLocks noChangeArrowheads="1"/>
          </p:cNvSpPr>
          <p:nvPr/>
        </p:nvSpPr>
        <p:spPr bwMode="auto">
          <a:xfrm>
            <a:off x="1371600" y="19812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Now put the two rectangles back together.</a:t>
            </a:r>
          </a:p>
        </p:txBody>
      </p:sp>
      <p:sp>
        <p:nvSpPr>
          <p:cNvPr id="41993" name="Text Box 11"/>
          <p:cNvSpPr txBox="1">
            <a:spLocks noChangeArrowheads="1"/>
          </p:cNvSpPr>
          <p:nvPr/>
        </p:nvSpPr>
        <p:spPr bwMode="auto">
          <a:xfrm>
            <a:off x="2209800" y="3810000"/>
            <a:ext cx="251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120 sq ft</a:t>
            </a:r>
          </a:p>
        </p:txBody>
      </p:sp>
      <p:sp>
        <p:nvSpPr>
          <p:cNvPr id="41994" name="Text Box 12"/>
          <p:cNvSpPr txBox="1">
            <a:spLocks noChangeArrowheads="1"/>
          </p:cNvSpPr>
          <p:nvPr/>
        </p:nvSpPr>
        <p:spPr bwMode="auto">
          <a:xfrm>
            <a:off x="6781800" y="3886200"/>
            <a:ext cx="2362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24 sq 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Find the area of the rectangle.</a:t>
            </a:r>
            <a:br>
              <a:rPr lang="en-US" sz="4000">
                <a:solidFill>
                  <a:schemeClr val="tx2"/>
                </a:solidFill>
              </a:rPr>
            </a:br>
            <a:r>
              <a:rPr lang="en-US" sz="4000">
                <a:solidFill>
                  <a:schemeClr val="tx2"/>
                </a:solidFill>
              </a:rPr>
              <a:t>Area = length x width</a:t>
            </a:r>
          </a:p>
        </p:txBody>
      </p:sp>
      <p:sp>
        <p:nvSpPr>
          <p:cNvPr id="43011" name="Text Box 5"/>
          <p:cNvSpPr txBox="1">
            <a:spLocks noChangeArrowheads="1"/>
          </p:cNvSpPr>
          <p:nvPr/>
        </p:nvSpPr>
        <p:spPr bwMode="auto">
          <a:xfrm>
            <a:off x="990600" y="35052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6 ft</a:t>
            </a:r>
          </a:p>
        </p:txBody>
      </p:sp>
      <p:sp>
        <p:nvSpPr>
          <p:cNvPr id="43012" name="Text Box 6"/>
          <p:cNvSpPr txBox="1">
            <a:spLocks noChangeArrowheads="1"/>
          </p:cNvSpPr>
          <p:nvPr/>
        </p:nvSpPr>
        <p:spPr bwMode="auto">
          <a:xfrm>
            <a:off x="2819400" y="5715000"/>
            <a:ext cx="571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20 ft			+ 		4 ft</a:t>
            </a:r>
          </a:p>
        </p:txBody>
      </p:sp>
      <p:sp>
        <p:nvSpPr>
          <p:cNvPr id="43013" name="Rectangle 7"/>
          <p:cNvSpPr>
            <a:spLocks noChangeArrowheads="1"/>
          </p:cNvSpPr>
          <p:nvPr/>
        </p:nvSpPr>
        <p:spPr bwMode="auto">
          <a:xfrm>
            <a:off x="6172200" y="3048000"/>
            <a:ext cx="1828800" cy="2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4" name="Rectangle 8"/>
          <p:cNvSpPr>
            <a:spLocks noChangeArrowheads="1"/>
          </p:cNvSpPr>
          <p:nvPr/>
        </p:nvSpPr>
        <p:spPr bwMode="auto">
          <a:xfrm>
            <a:off x="2209800" y="3048000"/>
            <a:ext cx="3200400" cy="2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5" name="Text Box 10"/>
          <p:cNvSpPr txBox="1">
            <a:spLocks noChangeArrowheads="1"/>
          </p:cNvSpPr>
          <p:nvPr/>
        </p:nvSpPr>
        <p:spPr bwMode="auto">
          <a:xfrm>
            <a:off x="1371600" y="19812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Now put the two rectangles back together.</a:t>
            </a:r>
          </a:p>
        </p:txBody>
      </p:sp>
      <p:sp>
        <p:nvSpPr>
          <p:cNvPr id="43016" name="Text Box 11"/>
          <p:cNvSpPr txBox="1">
            <a:spLocks noChangeArrowheads="1"/>
          </p:cNvSpPr>
          <p:nvPr/>
        </p:nvSpPr>
        <p:spPr bwMode="auto">
          <a:xfrm>
            <a:off x="2667000" y="3810000"/>
            <a:ext cx="251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120 sq ft</a:t>
            </a:r>
          </a:p>
        </p:txBody>
      </p:sp>
      <p:sp>
        <p:nvSpPr>
          <p:cNvPr id="43017" name="Text Box 12"/>
          <p:cNvSpPr txBox="1">
            <a:spLocks noChangeArrowheads="1"/>
          </p:cNvSpPr>
          <p:nvPr/>
        </p:nvSpPr>
        <p:spPr bwMode="auto">
          <a:xfrm>
            <a:off x="6324600" y="3886200"/>
            <a:ext cx="2362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24 sq 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Find the area of the rectangle.</a:t>
            </a:r>
            <a:br>
              <a:rPr lang="en-US" sz="4000">
                <a:solidFill>
                  <a:schemeClr val="tx2"/>
                </a:solidFill>
              </a:rPr>
            </a:br>
            <a:r>
              <a:rPr lang="en-US" sz="4000">
                <a:solidFill>
                  <a:schemeClr val="tx2"/>
                </a:solidFill>
              </a:rPr>
              <a:t>Area = length x width</a:t>
            </a:r>
          </a:p>
        </p:txBody>
      </p:sp>
      <p:sp>
        <p:nvSpPr>
          <p:cNvPr id="44035" name="Text Box 5"/>
          <p:cNvSpPr txBox="1">
            <a:spLocks noChangeArrowheads="1"/>
          </p:cNvSpPr>
          <p:nvPr/>
        </p:nvSpPr>
        <p:spPr bwMode="auto">
          <a:xfrm>
            <a:off x="1371600" y="35052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6 ft</a:t>
            </a:r>
          </a:p>
        </p:txBody>
      </p:sp>
      <p:sp>
        <p:nvSpPr>
          <p:cNvPr id="44036" name="Text Box 6"/>
          <p:cNvSpPr txBox="1">
            <a:spLocks noChangeArrowheads="1"/>
          </p:cNvSpPr>
          <p:nvPr/>
        </p:nvSpPr>
        <p:spPr bwMode="auto">
          <a:xfrm>
            <a:off x="2819400" y="5715000"/>
            <a:ext cx="571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20 ft			+ 	4 ft</a:t>
            </a:r>
          </a:p>
        </p:txBody>
      </p:sp>
      <p:sp>
        <p:nvSpPr>
          <p:cNvPr id="44037" name="Rectangle 7"/>
          <p:cNvSpPr>
            <a:spLocks noChangeArrowheads="1"/>
          </p:cNvSpPr>
          <p:nvPr/>
        </p:nvSpPr>
        <p:spPr bwMode="auto">
          <a:xfrm>
            <a:off x="5791200" y="3048000"/>
            <a:ext cx="1828800" cy="2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38" name="Rectangle 8"/>
          <p:cNvSpPr>
            <a:spLocks noChangeArrowheads="1"/>
          </p:cNvSpPr>
          <p:nvPr/>
        </p:nvSpPr>
        <p:spPr bwMode="auto">
          <a:xfrm>
            <a:off x="2590800" y="3048000"/>
            <a:ext cx="3200400" cy="2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39" name="Text Box 9"/>
          <p:cNvSpPr txBox="1">
            <a:spLocks noChangeArrowheads="1"/>
          </p:cNvSpPr>
          <p:nvPr/>
        </p:nvSpPr>
        <p:spPr bwMode="auto">
          <a:xfrm>
            <a:off x="1371600" y="19812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Now put the two rectangles back together.</a:t>
            </a:r>
          </a:p>
        </p:txBody>
      </p:sp>
      <p:sp>
        <p:nvSpPr>
          <p:cNvPr id="44040" name="Text Box 10"/>
          <p:cNvSpPr txBox="1">
            <a:spLocks noChangeArrowheads="1"/>
          </p:cNvSpPr>
          <p:nvPr/>
        </p:nvSpPr>
        <p:spPr bwMode="auto">
          <a:xfrm>
            <a:off x="3048000" y="3810000"/>
            <a:ext cx="251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120 sq ft</a:t>
            </a:r>
          </a:p>
        </p:txBody>
      </p:sp>
      <p:sp>
        <p:nvSpPr>
          <p:cNvPr id="44041" name="Text Box 11"/>
          <p:cNvSpPr txBox="1">
            <a:spLocks noChangeArrowheads="1"/>
          </p:cNvSpPr>
          <p:nvPr/>
        </p:nvSpPr>
        <p:spPr bwMode="auto">
          <a:xfrm>
            <a:off x="5943600" y="3886200"/>
            <a:ext cx="2362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24 sq 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Find the area of the rectangle.</a:t>
            </a:r>
            <a:br>
              <a:rPr lang="en-US" sz="4000">
                <a:solidFill>
                  <a:schemeClr val="tx2"/>
                </a:solidFill>
              </a:rPr>
            </a:br>
            <a:r>
              <a:rPr lang="en-US" sz="4000">
                <a:solidFill>
                  <a:schemeClr val="tx2"/>
                </a:solidFill>
              </a:rPr>
              <a:t>Area = length x width</a:t>
            </a:r>
          </a:p>
        </p:txBody>
      </p:sp>
      <p:sp>
        <p:nvSpPr>
          <p:cNvPr id="45059" name="Text Box 5"/>
          <p:cNvSpPr txBox="1">
            <a:spLocks noChangeArrowheads="1"/>
          </p:cNvSpPr>
          <p:nvPr/>
        </p:nvSpPr>
        <p:spPr bwMode="auto">
          <a:xfrm>
            <a:off x="1371600" y="35052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6 ft</a:t>
            </a:r>
          </a:p>
        </p:txBody>
      </p:sp>
      <p:sp>
        <p:nvSpPr>
          <p:cNvPr id="45060" name="Text Box 6"/>
          <p:cNvSpPr txBox="1">
            <a:spLocks noChangeArrowheads="1"/>
          </p:cNvSpPr>
          <p:nvPr/>
        </p:nvSpPr>
        <p:spPr bwMode="auto">
          <a:xfrm>
            <a:off x="2819400" y="5715000"/>
            <a:ext cx="571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		24 ft</a:t>
            </a:r>
          </a:p>
        </p:txBody>
      </p:sp>
      <p:sp>
        <p:nvSpPr>
          <p:cNvPr id="45061" name="Rectangle 7"/>
          <p:cNvSpPr>
            <a:spLocks noChangeArrowheads="1"/>
          </p:cNvSpPr>
          <p:nvPr/>
        </p:nvSpPr>
        <p:spPr bwMode="auto">
          <a:xfrm>
            <a:off x="5791200" y="3048000"/>
            <a:ext cx="1828800" cy="2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2" name="Rectangle 8"/>
          <p:cNvSpPr>
            <a:spLocks noChangeArrowheads="1"/>
          </p:cNvSpPr>
          <p:nvPr/>
        </p:nvSpPr>
        <p:spPr bwMode="auto">
          <a:xfrm>
            <a:off x="2590800" y="3048000"/>
            <a:ext cx="3200400" cy="2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3" name="Text Box 9"/>
          <p:cNvSpPr txBox="1">
            <a:spLocks noChangeArrowheads="1"/>
          </p:cNvSpPr>
          <p:nvPr/>
        </p:nvSpPr>
        <p:spPr bwMode="auto">
          <a:xfrm>
            <a:off x="1371600" y="19812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Now put the two rectangles back together.</a:t>
            </a:r>
          </a:p>
        </p:txBody>
      </p:sp>
      <p:sp>
        <p:nvSpPr>
          <p:cNvPr id="45064" name="Rectangle 12"/>
          <p:cNvSpPr>
            <a:spLocks noChangeArrowheads="1"/>
          </p:cNvSpPr>
          <p:nvPr/>
        </p:nvSpPr>
        <p:spPr bwMode="auto">
          <a:xfrm>
            <a:off x="2590800" y="3048000"/>
            <a:ext cx="5029200" cy="2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5" name="Text Box 10"/>
          <p:cNvSpPr txBox="1">
            <a:spLocks noChangeArrowheads="1"/>
          </p:cNvSpPr>
          <p:nvPr/>
        </p:nvSpPr>
        <p:spPr bwMode="auto">
          <a:xfrm>
            <a:off x="3657600" y="3886200"/>
            <a:ext cx="190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120 sq ft</a:t>
            </a:r>
          </a:p>
        </p:txBody>
      </p:sp>
      <p:sp>
        <p:nvSpPr>
          <p:cNvPr id="45066" name="Text Box 11"/>
          <p:cNvSpPr txBox="1">
            <a:spLocks noChangeArrowheads="1"/>
          </p:cNvSpPr>
          <p:nvPr/>
        </p:nvSpPr>
        <p:spPr bwMode="auto">
          <a:xfrm>
            <a:off x="5334000" y="3886200"/>
            <a:ext cx="2362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 + 24 sq 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Find the area of the rectangle.</a:t>
            </a:r>
            <a:br>
              <a:rPr lang="en-US" sz="4000">
                <a:solidFill>
                  <a:schemeClr val="tx2"/>
                </a:solidFill>
              </a:rPr>
            </a:br>
            <a:r>
              <a:rPr lang="en-US" sz="4000">
                <a:solidFill>
                  <a:schemeClr val="tx2"/>
                </a:solidFill>
              </a:rPr>
              <a:t>Area = length x width</a:t>
            </a:r>
          </a:p>
        </p:txBody>
      </p:sp>
      <p:sp>
        <p:nvSpPr>
          <p:cNvPr id="46083" name="Text Box 5"/>
          <p:cNvSpPr txBox="1">
            <a:spLocks noChangeArrowheads="1"/>
          </p:cNvSpPr>
          <p:nvPr/>
        </p:nvSpPr>
        <p:spPr bwMode="auto">
          <a:xfrm>
            <a:off x="1371600" y="35052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6 ft</a:t>
            </a:r>
          </a:p>
        </p:txBody>
      </p:sp>
      <p:sp>
        <p:nvSpPr>
          <p:cNvPr id="46084" name="Text Box 6"/>
          <p:cNvSpPr txBox="1">
            <a:spLocks noChangeArrowheads="1"/>
          </p:cNvSpPr>
          <p:nvPr/>
        </p:nvSpPr>
        <p:spPr bwMode="auto">
          <a:xfrm>
            <a:off x="2819400" y="5715000"/>
            <a:ext cx="571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		24 ft</a:t>
            </a:r>
          </a:p>
        </p:txBody>
      </p:sp>
      <p:sp>
        <p:nvSpPr>
          <p:cNvPr id="46085" name="Rectangle 7"/>
          <p:cNvSpPr>
            <a:spLocks noChangeArrowheads="1"/>
          </p:cNvSpPr>
          <p:nvPr/>
        </p:nvSpPr>
        <p:spPr bwMode="auto">
          <a:xfrm>
            <a:off x="5791200" y="3048000"/>
            <a:ext cx="1828800" cy="2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6" name="Rectangle 8"/>
          <p:cNvSpPr>
            <a:spLocks noChangeArrowheads="1"/>
          </p:cNvSpPr>
          <p:nvPr/>
        </p:nvSpPr>
        <p:spPr bwMode="auto">
          <a:xfrm>
            <a:off x="2590800" y="3048000"/>
            <a:ext cx="3200400" cy="2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7" name="Text Box 9"/>
          <p:cNvSpPr txBox="1">
            <a:spLocks noChangeArrowheads="1"/>
          </p:cNvSpPr>
          <p:nvPr/>
        </p:nvSpPr>
        <p:spPr bwMode="auto">
          <a:xfrm>
            <a:off x="1371600" y="19812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Now put the two rectangles back together.</a:t>
            </a:r>
          </a:p>
        </p:txBody>
      </p:sp>
      <p:sp>
        <p:nvSpPr>
          <p:cNvPr id="46088" name="Rectangle 10"/>
          <p:cNvSpPr>
            <a:spLocks noChangeArrowheads="1"/>
          </p:cNvSpPr>
          <p:nvPr/>
        </p:nvSpPr>
        <p:spPr bwMode="auto">
          <a:xfrm>
            <a:off x="2590800" y="3048000"/>
            <a:ext cx="5029200" cy="2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9" name="Text Box 11"/>
          <p:cNvSpPr txBox="1">
            <a:spLocks noChangeArrowheads="1"/>
          </p:cNvSpPr>
          <p:nvPr/>
        </p:nvSpPr>
        <p:spPr bwMode="auto">
          <a:xfrm>
            <a:off x="4419600" y="3886200"/>
            <a:ext cx="190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144 sq 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A swimming pool has a shallow end and a deep end.  Find the surface area of the pool.</a:t>
            </a:r>
          </a:p>
        </p:txBody>
      </p:sp>
      <p:sp>
        <p:nvSpPr>
          <p:cNvPr id="47107" name="Rectangle 5"/>
          <p:cNvSpPr>
            <a:spLocks noChangeArrowheads="1"/>
          </p:cNvSpPr>
          <p:nvPr/>
        </p:nvSpPr>
        <p:spPr bwMode="auto">
          <a:xfrm>
            <a:off x="2590800" y="2667000"/>
            <a:ext cx="1371600" cy="2286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8" name="Rectangle 6"/>
          <p:cNvSpPr>
            <a:spLocks noChangeArrowheads="1"/>
          </p:cNvSpPr>
          <p:nvPr/>
        </p:nvSpPr>
        <p:spPr bwMode="auto">
          <a:xfrm>
            <a:off x="3962400" y="2667000"/>
            <a:ext cx="2895600" cy="22860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9" name="Text Box 7"/>
          <p:cNvSpPr txBox="1">
            <a:spLocks noChangeArrowheads="1"/>
          </p:cNvSpPr>
          <p:nvPr/>
        </p:nvSpPr>
        <p:spPr bwMode="auto">
          <a:xfrm>
            <a:off x="4419600" y="35052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shallow water</a:t>
            </a:r>
          </a:p>
        </p:txBody>
      </p:sp>
      <p:sp>
        <p:nvSpPr>
          <p:cNvPr id="47110" name="Text Box 8"/>
          <p:cNvSpPr txBox="1">
            <a:spLocks noChangeArrowheads="1"/>
          </p:cNvSpPr>
          <p:nvPr/>
        </p:nvSpPr>
        <p:spPr bwMode="auto">
          <a:xfrm>
            <a:off x="2895600" y="3200400"/>
            <a:ext cx="91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deepwater</a:t>
            </a:r>
          </a:p>
        </p:txBody>
      </p:sp>
      <p:sp>
        <p:nvSpPr>
          <p:cNvPr id="47111" name="Text Box 9"/>
          <p:cNvSpPr txBox="1">
            <a:spLocks noChangeArrowheads="1"/>
          </p:cNvSpPr>
          <p:nvPr/>
        </p:nvSpPr>
        <p:spPr bwMode="auto">
          <a:xfrm>
            <a:off x="9144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8 yds</a:t>
            </a:r>
          </a:p>
        </p:txBody>
      </p:sp>
      <p:sp>
        <p:nvSpPr>
          <p:cNvPr id="47112" name="Text Box 10"/>
          <p:cNvSpPr txBox="1">
            <a:spLocks noChangeArrowheads="1"/>
          </p:cNvSpPr>
          <p:nvPr/>
        </p:nvSpPr>
        <p:spPr bwMode="auto">
          <a:xfrm>
            <a:off x="25146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5 yds</a:t>
            </a:r>
          </a:p>
        </p:txBody>
      </p:sp>
      <p:sp>
        <p:nvSpPr>
          <p:cNvPr id="47113" name="Text Box 11"/>
          <p:cNvSpPr txBox="1">
            <a:spLocks noChangeArrowheads="1"/>
          </p:cNvSpPr>
          <p:nvPr/>
        </p:nvSpPr>
        <p:spPr bwMode="auto">
          <a:xfrm>
            <a:off x="44196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10 yds</a:t>
            </a:r>
          </a:p>
        </p:txBody>
      </p:sp>
      <p:sp>
        <p:nvSpPr>
          <p:cNvPr id="47114" name="AutoShape 12"/>
          <p:cNvSpPr>
            <a:spLocks/>
          </p:cNvSpPr>
          <p:nvPr/>
        </p:nvSpPr>
        <p:spPr bwMode="auto">
          <a:xfrm>
            <a:off x="2057400" y="2743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5" name="AutoShape 13"/>
          <p:cNvSpPr>
            <a:spLocks/>
          </p:cNvSpPr>
          <p:nvPr/>
        </p:nvSpPr>
        <p:spPr bwMode="auto">
          <a:xfrm rot="-5400000">
            <a:off x="53340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6" name="AutoShape 14"/>
          <p:cNvSpPr>
            <a:spLocks/>
          </p:cNvSpPr>
          <p:nvPr/>
        </p:nvSpPr>
        <p:spPr bwMode="auto">
          <a:xfrm rot="-5400000">
            <a:off x="30861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000">
              <a:solidFill>
                <a:schemeClr val="tx2"/>
              </a:solidFill>
            </a:endParaRPr>
          </a:p>
        </p:txBody>
      </p:sp>
      <p:sp>
        <p:nvSpPr>
          <p:cNvPr id="48131" name="Rectangle 5"/>
          <p:cNvSpPr>
            <a:spLocks noChangeArrowheads="1"/>
          </p:cNvSpPr>
          <p:nvPr/>
        </p:nvSpPr>
        <p:spPr bwMode="auto">
          <a:xfrm>
            <a:off x="2286000" y="2667000"/>
            <a:ext cx="1371600" cy="2286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2" name="Rectangle 6"/>
          <p:cNvSpPr>
            <a:spLocks noChangeArrowheads="1"/>
          </p:cNvSpPr>
          <p:nvPr/>
        </p:nvSpPr>
        <p:spPr bwMode="auto">
          <a:xfrm>
            <a:off x="5867400" y="2590800"/>
            <a:ext cx="2895600" cy="22860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3" name="Text Box 7"/>
          <p:cNvSpPr txBox="1">
            <a:spLocks noChangeArrowheads="1"/>
          </p:cNvSpPr>
          <p:nvPr/>
        </p:nvSpPr>
        <p:spPr bwMode="auto">
          <a:xfrm>
            <a:off x="6324600" y="34290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shallow water</a:t>
            </a:r>
          </a:p>
        </p:txBody>
      </p:sp>
      <p:sp>
        <p:nvSpPr>
          <p:cNvPr id="48134" name="Text Box 8"/>
          <p:cNvSpPr txBox="1">
            <a:spLocks noChangeArrowheads="1"/>
          </p:cNvSpPr>
          <p:nvPr/>
        </p:nvSpPr>
        <p:spPr bwMode="auto">
          <a:xfrm>
            <a:off x="2590800" y="3200400"/>
            <a:ext cx="91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deepwater</a:t>
            </a:r>
          </a:p>
        </p:txBody>
      </p:sp>
      <p:sp>
        <p:nvSpPr>
          <p:cNvPr id="48135" name="Text Box 9"/>
          <p:cNvSpPr txBox="1">
            <a:spLocks noChangeArrowheads="1"/>
          </p:cNvSpPr>
          <p:nvPr/>
        </p:nvSpPr>
        <p:spPr bwMode="auto">
          <a:xfrm>
            <a:off x="6096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8 yds</a:t>
            </a:r>
          </a:p>
        </p:txBody>
      </p:sp>
      <p:sp>
        <p:nvSpPr>
          <p:cNvPr id="48136" name="Text Box 10"/>
          <p:cNvSpPr txBox="1">
            <a:spLocks noChangeArrowheads="1"/>
          </p:cNvSpPr>
          <p:nvPr/>
        </p:nvSpPr>
        <p:spPr bwMode="auto">
          <a:xfrm>
            <a:off x="22098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5 yds</a:t>
            </a:r>
          </a:p>
        </p:txBody>
      </p:sp>
      <p:sp>
        <p:nvSpPr>
          <p:cNvPr id="48137" name="Text Box 11"/>
          <p:cNvSpPr txBox="1">
            <a:spLocks noChangeArrowheads="1"/>
          </p:cNvSpPr>
          <p:nvPr/>
        </p:nvSpPr>
        <p:spPr bwMode="auto">
          <a:xfrm>
            <a:off x="6324600" y="55626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10 yds</a:t>
            </a:r>
          </a:p>
        </p:txBody>
      </p:sp>
      <p:sp>
        <p:nvSpPr>
          <p:cNvPr id="48138" name="AutoShape 12"/>
          <p:cNvSpPr>
            <a:spLocks/>
          </p:cNvSpPr>
          <p:nvPr/>
        </p:nvSpPr>
        <p:spPr bwMode="auto">
          <a:xfrm>
            <a:off x="1752600" y="2743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9" name="AutoShape 13"/>
          <p:cNvSpPr>
            <a:spLocks/>
          </p:cNvSpPr>
          <p:nvPr/>
        </p:nvSpPr>
        <p:spPr bwMode="auto">
          <a:xfrm rot="-5400000">
            <a:off x="7239000" y="39624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0" name="AutoShape 14"/>
          <p:cNvSpPr>
            <a:spLocks/>
          </p:cNvSpPr>
          <p:nvPr/>
        </p:nvSpPr>
        <p:spPr bwMode="auto">
          <a:xfrm rot="-5400000">
            <a:off x="27813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1" name="Text Box 15"/>
          <p:cNvSpPr txBox="1">
            <a:spLocks noChangeArrowheads="1"/>
          </p:cNvSpPr>
          <p:nvPr/>
        </p:nvSpPr>
        <p:spPr bwMode="auto">
          <a:xfrm>
            <a:off x="4267200" y="32766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8 yds</a:t>
            </a:r>
          </a:p>
        </p:txBody>
      </p:sp>
      <p:sp>
        <p:nvSpPr>
          <p:cNvPr id="48142" name="AutoShape 16"/>
          <p:cNvSpPr>
            <a:spLocks/>
          </p:cNvSpPr>
          <p:nvPr/>
        </p:nvSpPr>
        <p:spPr bwMode="auto">
          <a:xfrm>
            <a:off x="5410200" y="26670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3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Break the pool into a deep end and a shallow end.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000">
              <a:solidFill>
                <a:schemeClr val="tx2"/>
              </a:solidFill>
            </a:endParaRPr>
          </a:p>
        </p:txBody>
      </p:sp>
      <p:sp>
        <p:nvSpPr>
          <p:cNvPr id="49155" name="Rectangle 5"/>
          <p:cNvSpPr>
            <a:spLocks noChangeArrowheads="1"/>
          </p:cNvSpPr>
          <p:nvPr/>
        </p:nvSpPr>
        <p:spPr bwMode="auto">
          <a:xfrm>
            <a:off x="2286000" y="2667000"/>
            <a:ext cx="1371600" cy="2286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6" name="Rectangle 6"/>
          <p:cNvSpPr>
            <a:spLocks noChangeArrowheads="1"/>
          </p:cNvSpPr>
          <p:nvPr/>
        </p:nvSpPr>
        <p:spPr bwMode="auto">
          <a:xfrm>
            <a:off x="5867400" y="2590800"/>
            <a:ext cx="2895600" cy="22860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7" name="Text Box 7"/>
          <p:cNvSpPr txBox="1">
            <a:spLocks noChangeArrowheads="1"/>
          </p:cNvSpPr>
          <p:nvPr/>
        </p:nvSpPr>
        <p:spPr bwMode="auto">
          <a:xfrm>
            <a:off x="6324600" y="34290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shallow water</a:t>
            </a:r>
          </a:p>
        </p:txBody>
      </p:sp>
      <p:sp>
        <p:nvSpPr>
          <p:cNvPr id="49158" name="Text Box 8"/>
          <p:cNvSpPr txBox="1">
            <a:spLocks noChangeArrowheads="1"/>
          </p:cNvSpPr>
          <p:nvPr/>
        </p:nvSpPr>
        <p:spPr bwMode="auto">
          <a:xfrm>
            <a:off x="2590800" y="3200400"/>
            <a:ext cx="91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deepwater</a:t>
            </a:r>
          </a:p>
        </p:txBody>
      </p:sp>
      <p:sp>
        <p:nvSpPr>
          <p:cNvPr id="49159" name="Text Box 9"/>
          <p:cNvSpPr txBox="1">
            <a:spLocks noChangeArrowheads="1"/>
          </p:cNvSpPr>
          <p:nvPr/>
        </p:nvSpPr>
        <p:spPr bwMode="auto">
          <a:xfrm>
            <a:off x="6096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8 yds</a:t>
            </a:r>
          </a:p>
        </p:txBody>
      </p:sp>
      <p:sp>
        <p:nvSpPr>
          <p:cNvPr id="49160" name="Text Box 10"/>
          <p:cNvSpPr txBox="1">
            <a:spLocks noChangeArrowheads="1"/>
          </p:cNvSpPr>
          <p:nvPr/>
        </p:nvSpPr>
        <p:spPr bwMode="auto">
          <a:xfrm>
            <a:off x="22098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5 yds</a:t>
            </a:r>
          </a:p>
        </p:txBody>
      </p:sp>
      <p:sp>
        <p:nvSpPr>
          <p:cNvPr id="49161" name="Text Box 11"/>
          <p:cNvSpPr txBox="1">
            <a:spLocks noChangeArrowheads="1"/>
          </p:cNvSpPr>
          <p:nvPr/>
        </p:nvSpPr>
        <p:spPr bwMode="auto">
          <a:xfrm>
            <a:off x="6324600" y="55626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10 yds</a:t>
            </a:r>
          </a:p>
        </p:txBody>
      </p:sp>
      <p:sp>
        <p:nvSpPr>
          <p:cNvPr id="49162" name="AutoShape 12"/>
          <p:cNvSpPr>
            <a:spLocks/>
          </p:cNvSpPr>
          <p:nvPr/>
        </p:nvSpPr>
        <p:spPr bwMode="auto">
          <a:xfrm>
            <a:off x="1752600" y="2743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3" name="AutoShape 13"/>
          <p:cNvSpPr>
            <a:spLocks/>
          </p:cNvSpPr>
          <p:nvPr/>
        </p:nvSpPr>
        <p:spPr bwMode="auto">
          <a:xfrm rot="-5400000">
            <a:off x="7239000" y="39624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4" name="AutoShape 14"/>
          <p:cNvSpPr>
            <a:spLocks/>
          </p:cNvSpPr>
          <p:nvPr/>
        </p:nvSpPr>
        <p:spPr bwMode="auto">
          <a:xfrm rot="-5400000">
            <a:off x="27813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5" name="Text Box 15"/>
          <p:cNvSpPr txBox="1">
            <a:spLocks noChangeArrowheads="1"/>
          </p:cNvSpPr>
          <p:nvPr/>
        </p:nvSpPr>
        <p:spPr bwMode="auto">
          <a:xfrm>
            <a:off x="4267200" y="32766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8 yds</a:t>
            </a:r>
          </a:p>
        </p:txBody>
      </p:sp>
      <p:sp>
        <p:nvSpPr>
          <p:cNvPr id="49166" name="AutoShape 16"/>
          <p:cNvSpPr>
            <a:spLocks/>
          </p:cNvSpPr>
          <p:nvPr/>
        </p:nvSpPr>
        <p:spPr bwMode="auto">
          <a:xfrm>
            <a:off x="5410200" y="26670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7" name="Rectangle 17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Find the area of the deep end.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000">
              <a:solidFill>
                <a:schemeClr val="tx2"/>
              </a:solidFill>
            </a:endParaRPr>
          </a:p>
        </p:txBody>
      </p:sp>
      <p:sp>
        <p:nvSpPr>
          <p:cNvPr id="50179" name="Rectangle 5"/>
          <p:cNvSpPr>
            <a:spLocks noChangeArrowheads="1"/>
          </p:cNvSpPr>
          <p:nvPr/>
        </p:nvSpPr>
        <p:spPr bwMode="auto">
          <a:xfrm>
            <a:off x="2286000" y="2667000"/>
            <a:ext cx="13716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0" name="Rectangle 6"/>
          <p:cNvSpPr>
            <a:spLocks noChangeArrowheads="1"/>
          </p:cNvSpPr>
          <p:nvPr/>
        </p:nvSpPr>
        <p:spPr bwMode="auto">
          <a:xfrm>
            <a:off x="5867400" y="2590800"/>
            <a:ext cx="2895600" cy="22860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1" name="Text Box 7"/>
          <p:cNvSpPr txBox="1">
            <a:spLocks noChangeArrowheads="1"/>
          </p:cNvSpPr>
          <p:nvPr/>
        </p:nvSpPr>
        <p:spPr bwMode="auto">
          <a:xfrm>
            <a:off x="6324600" y="34290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shallow water</a:t>
            </a:r>
          </a:p>
        </p:txBody>
      </p:sp>
      <p:sp>
        <p:nvSpPr>
          <p:cNvPr id="50182" name="Text Box 8"/>
          <p:cNvSpPr txBox="1">
            <a:spLocks noChangeArrowheads="1"/>
          </p:cNvSpPr>
          <p:nvPr/>
        </p:nvSpPr>
        <p:spPr bwMode="auto">
          <a:xfrm>
            <a:off x="2362200" y="3200400"/>
            <a:ext cx="1143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8 x 5 = 40</a:t>
            </a:r>
          </a:p>
        </p:txBody>
      </p:sp>
      <p:sp>
        <p:nvSpPr>
          <p:cNvPr id="50183" name="Text Box 9"/>
          <p:cNvSpPr txBox="1">
            <a:spLocks noChangeArrowheads="1"/>
          </p:cNvSpPr>
          <p:nvPr/>
        </p:nvSpPr>
        <p:spPr bwMode="auto">
          <a:xfrm>
            <a:off x="6096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8 yds</a:t>
            </a:r>
          </a:p>
        </p:txBody>
      </p:sp>
      <p:sp>
        <p:nvSpPr>
          <p:cNvPr id="50184" name="Text Box 10"/>
          <p:cNvSpPr txBox="1">
            <a:spLocks noChangeArrowheads="1"/>
          </p:cNvSpPr>
          <p:nvPr/>
        </p:nvSpPr>
        <p:spPr bwMode="auto">
          <a:xfrm>
            <a:off x="22098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5 yds</a:t>
            </a:r>
          </a:p>
        </p:txBody>
      </p:sp>
      <p:sp>
        <p:nvSpPr>
          <p:cNvPr id="50185" name="Text Box 11"/>
          <p:cNvSpPr txBox="1">
            <a:spLocks noChangeArrowheads="1"/>
          </p:cNvSpPr>
          <p:nvPr/>
        </p:nvSpPr>
        <p:spPr bwMode="auto">
          <a:xfrm>
            <a:off x="6324600" y="55626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10 yds</a:t>
            </a:r>
          </a:p>
        </p:txBody>
      </p:sp>
      <p:sp>
        <p:nvSpPr>
          <p:cNvPr id="50186" name="AutoShape 12"/>
          <p:cNvSpPr>
            <a:spLocks/>
          </p:cNvSpPr>
          <p:nvPr/>
        </p:nvSpPr>
        <p:spPr bwMode="auto">
          <a:xfrm>
            <a:off x="1752600" y="2743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7" name="AutoShape 13"/>
          <p:cNvSpPr>
            <a:spLocks/>
          </p:cNvSpPr>
          <p:nvPr/>
        </p:nvSpPr>
        <p:spPr bwMode="auto">
          <a:xfrm rot="-5400000">
            <a:off x="7239000" y="39624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8" name="AutoShape 14"/>
          <p:cNvSpPr>
            <a:spLocks/>
          </p:cNvSpPr>
          <p:nvPr/>
        </p:nvSpPr>
        <p:spPr bwMode="auto">
          <a:xfrm rot="-5400000">
            <a:off x="27813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9" name="Text Box 15"/>
          <p:cNvSpPr txBox="1">
            <a:spLocks noChangeArrowheads="1"/>
          </p:cNvSpPr>
          <p:nvPr/>
        </p:nvSpPr>
        <p:spPr bwMode="auto">
          <a:xfrm>
            <a:off x="4267200" y="32766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8 yds</a:t>
            </a:r>
          </a:p>
        </p:txBody>
      </p:sp>
      <p:sp>
        <p:nvSpPr>
          <p:cNvPr id="50190" name="AutoShape 16"/>
          <p:cNvSpPr>
            <a:spLocks/>
          </p:cNvSpPr>
          <p:nvPr/>
        </p:nvSpPr>
        <p:spPr bwMode="auto">
          <a:xfrm>
            <a:off x="5410200" y="26670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91" name="Rectangle 17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Find the area of the deep end.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Find the area of the rectangle.</a:t>
            </a:r>
            <a:br>
              <a:rPr lang="en-US" sz="4000" smtClean="0"/>
            </a:br>
            <a:r>
              <a:rPr lang="en-US" sz="4000" smtClean="0"/>
              <a:t>Area = length x width</a:t>
            </a:r>
          </a:p>
        </p:txBody>
      </p:sp>
      <p:sp>
        <p:nvSpPr>
          <p:cNvPr id="32771" name="Rectangle 5"/>
          <p:cNvSpPr>
            <a:spLocks noChangeArrowheads="1"/>
          </p:cNvSpPr>
          <p:nvPr/>
        </p:nvSpPr>
        <p:spPr bwMode="auto">
          <a:xfrm>
            <a:off x="2590800" y="3048000"/>
            <a:ext cx="4953000" cy="2514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1143000" y="35052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6 ft</a:t>
            </a:r>
          </a:p>
        </p:txBody>
      </p:sp>
      <p:sp>
        <p:nvSpPr>
          <p:cNvPr id="32773" name="Text Box 7"/>
          <p:cNvSpPr txBox="1">
            <a:spLocks noChangeArrowheads="1"/>
          </p:cNvSpPr>
          <p:nvPr/>
        </p:nvSpPr>
        <p:spPr bwMode="auto">
          <a:xfrm>
            <a:off x="4572000" y="5715000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24 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000">
              <a:solidFill>
                <a:schemeClr val="tx2"/>
              </a:solidFill>
            </a:endParaRPr>
          </a:p>
        </p:txBody>
      </p:sp>
      <p:sp>
        <p:nvSpPr>
          <p:cNvPr id="51203" name="Rectangle 5"/>
          <p:cNvSpPr>
            <a:spLocks noChangeArrowheads="1"/>
          </p:cNvSpPr>
          <p:nvPr/>
        </p:nvSpPr>
        <p:spPr bwMode="auto">
          <a:xfrm>
            <a:off x="2286000" y="2667000"/>
            <a:ext cx="13716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04" name="Rectangle 6"/>
          <p:cNvSpPr>
            <a:spLocks noChangeArrowheads="1"/>
          </p:cNvSpPr>
          <p:nvPr/>
        </p:nvSpPr>
        <p:spPr bwMode="auto">
          <a:xfrm>
            <a:off x="5867400" y="2590800"/>
            <a:ext cx="2895600" cy="22860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05" name="Text Box 7"/>
          <p:cNvSpPr txBox="1">
            <a:spLocks noChangeArrowheads="1"/>
          </p:cNvSpPr>
          <p:nvPr/>
        </p:nvSpPr>
        <p:spPr bwMode="auto">
          <a:xfrm>
            <a:off x="6324600" y="34290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shallow water</a:t>
            </a:r>
          </a:p>
        </p:txBody>
      </p:sp>
      <p:sp>
        <p:nvSpPr>
          <p:cNvPr id="51206" name="Text Box 8"/>
          <p:cNvSpPr txBox="1">
            <a:spLocks noChangeArrowheads="1"/>
          </p:cNvSpPr>
          <p:nvPr/>
        </p:nvSpPr>
        <p:spPr bwMode="auto">
          <a:xfrm>
            <a:off x="2362200" y="3200400"/>
            <a:ext cx="1143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8 x 5 = 40</a:t>
            </a:r>
          </a:p>
        </p:txBody>
      </p:sp>
      <p:sp>
        <p:nvSpPr>
          <p:cNvPr id="51207" name="Text Box 9"/>
          <p:cNvSpPr txBox="1">
            <a:spLocks noChangeArrowheads="1"/>
          </p:cNvSpPr>
          <p:nvPr/>
        </p:nvSpPr>
        <p:spPr bwMode="auto">
          <a:xfrm>
            <a:off x="6096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8 yds</a:t>
            </a:r>
          </a:p>
        </p:txBody>
      </p:sp>
      <p:sp>
        <p:nvSpPr>
          <p:cNvPr id="51208" name="Text Box 10"/>
          <p:cNvSpPr txBox="1">
            <a:spLocks noChangeArrowheads="1"/>
          </p:cNvSpPr>
          <p:nvPr/>
        </p:nvSpPr>
        <p:spPr bwMode="auto">
          <a:xfrm>
            <a:off x="22098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5 yds</a:t>
            </a:r>
          </a:p>
        </p:txBody>
      </p:sp>
      <p:sp>
        <p:nvSpPr>
          <p:cNvPr id="51209" name="Text Box 11"/>
          <p:cNvSpPr txBox="1">
            <a:spLocks noChangeArrowheads="1"/>
          </p:cNvSpPr>
          <p:nvPr/>
        </p:nvSpPr>
        <p:spPr bwMode="auto">
          <a:xfrm>
            <a:off x="6324600" y="55626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10 yds</a:t>
            </a:r>
          </a:p>
        </p:txBody>
      </p:sp>
      <p:sp>
        <p:nvSpPr>
          <p:cNvPr id="51210" name="AutoShape 12"/>
          <p:cNvSpPr>
            <a:spLocks/>
          </p:cNvSpPr>
          <p:nvPr/>
        </p:nvSpPr>
        <p:spPr bwMode="auto">
          <a:xfrm>
            <a:off x="1752600" y="2743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1" name="AutoShape 13"/>
          <p:cNvSpPr>
            <a:spLocks/>
          </p:cNvSpPr>
          <p:nvPr/>
        </p:nvSpPr>
        <p:spPr bwMode="auto">
          <a:xfrm rot="-5400000">
            <a:off x="7239000" y="39624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2" name="AutoShape 14"/>
          <p:cNvSpPr>
            <a:spLocks/>
          </p:cNvSpPr>
          <p:nvPr/>
        </p:nvSpPr>
        <p:spPr bwMode="auto">
          <a:xfrm rot="-5400000">
            <a:off x="27813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3" name="Text Box 15"/>
          <p:cNvSpPr txBox="1">
            <a:spLocks noChangeArrowheads="1"/>
          </p:cNvSpPr>
          <p:nvPr/>
        </p:nvSpPr>
        <p:spPr bwMode="auto">
          <a:xfrm>
            <a:off x="4267200" y="32766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8 yds</a:t>
            </a:r>
          </a:p>
        </p:txBody>
      </p:sp>
      <p:sp>
        <p:nvSpPr>
          <p:cNvPr id="51214" name="AutoShape 16"/>
          <p:cNvSpPr>
            <a:spLocks/>
          </p:cNvSpPr>
          <p:nvPr/>
        </p:nvSpPr>
        <p:spPr bwMode="auto">
          <a:xfrm>
            <a:off x="5410200" y="26670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5" name="Rectangle 17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Find the area of the shallow end.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000">
              <a:solidFill>
                <a:schemeClr val="tx2"/>
              </a:solidFill>
            </a:endParaRPr>
          </a:p>
        </p:txBody>
      </p:sp>
      <p:sp>
        <p:nvSpPr>
          <p:cNvPr id="52227" name="Rectangle 5"/>
          <p:cNvSpPr>
            <a:spLocks noChangeArrowheads="1"/>
          </p:cNvSpPr>
          <p:nvPr/>
        </p:nvSpPr>
        <p:spPr bwMode="auto">
          <a:xfrm>
            <a:off x="2286000" y="2667000"/>
            <a:ext cx="13716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28" name="Rectangle 6"/>
          <p:cNvSpPr>
            <a:spLocks noChangeArrowheads="1"/>
          </p:cNvSpPr>
          <p:nvPr/>
        </p:nvSpPr>
        <p:spPr bwMode="auto">
          <a:xfrm>
            <a:off x="5867400" y="2590800"/>
            <a:ext cx="28956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29" name="Text Box 7"/>
          <p:cNvSpPr txBox="1">
            <a:spLocks noChangeArrowheads="1"/>
          </p:cNvSpPr>
          <p:nvPr/>
        </p:nvSpPr>
        <p:spPr bwMode="auto">
          <a:xfrm>
            <a:off x="6172200" y="3429000"/>
            <a:ext cx="243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8 x 10 = 80</a:t>
            </a:r>
          </a:p>
        </p:txBody>
      </p:sp>
      <p:sp>
        <p:nvSpPr>
          <p:cNvPr id="52230" name="Text Box 8"/>
          <p:cNvSpPr txBox="1">
            <a:spLocks noChangeArrowheads="1"/>
          </p:cNvSpPr>
          <p:nvPr/>
        </p:nvSpPr>
        <p:spPr bwMode="auto">
          <a:xfrm>
            <a:off x="2362200" y="3200400"/>
            <a:ext cx="1143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8 x 5 = 40</a:t>
            </a:r>
          </a:p>
        </p:txBody>
      </p:sp>
      <p:sp>
        <p:nvSpPr>
          <p:cNvPr id="52231" name="Text Box 9"/>
          <p:cNvSpPr txBox="1">
            <a:spLocks noChangeArrowheads="1"/>
          </p:cNvSpPr>
          <p:nvPr/>
        </p:nvSpPr>
        <p:spPr bwMode="auto">
          <a:xfrm>
            <a:off x="6096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8 yds</a:t>
            </a:r>
          </a:p>
        </p:txBody>
      </p:sp>
      <p:sp>
        <p:nvSpPr>
          <p:cNvPr id="52232" name="Text Box 10"/>
          <p:cNvSpPr txBox="1">
            <a:spLocks noChangeArrowheads="1"/>
          </p:cNvSpPr>
          <p:nvPr/>
        </p:nvSpPr>
        <p:spPr bwMode="auto">
          <a:xfrm>
            <a:off x="22098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5 yds</a:t>
            </a:r>
          </a:p>
        </p:txBody>
      </p:sp>
      <p:sp>
        <p:nvSpPr>
          <p:cNvPr id="52233" name="Text Box 11"/>
          <p:cNvSpPr txBox="1">
            <a:spLocks noChangeArrowheads="1"/>
          </p:cNvSpPr>
          <p:nvPr/>
        </p:nvSpPr>
        <p:spPr bwMode="auto">
          <a:xfrm>
            <a:off x="6324600" y="55626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10 yds</a:t>
            </a:r>
          </a:p>
        </p:txBody>
      </p:sp>
      <p:sp>
        <p:nvSpPr>
          <p:cNvPr id="52234" name="AutoShape 12"/>
          <p:cNvSpPr>
            <a:spLocks/>
          </p:cNvSpPr>
          <p:nvPr/>
        </p:nvSpPr>
        <p:spPr bwMode="auto">
          <a:xfrm>
            <a:off x="1752600" y="2743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35" name="AutoShape 13"/>
          <p:cNvSpPr>
            <a:spLocks/>
          </p:cNvSpPr>
          <p:nvPr/>
        </p:nvSpPr>
        <p:spPr bwMode="auto">
          <a:xfrm rot="-5400000">
            <a:off x="7239000" y="39624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36" name="AutoShape 14"/>
          <p:cNvSpPr>
            <a:spLocks/>
          </p:cNvSpPr>
          <p:nvPr/>
        </p:nvSpPr>
        <p:spPr bwMode="auto">
          <a:xfrm rot="-5400000">
            <a:off x="27813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37" name="Text Box 15"/>
          <p:cNvSpPr txBox="1">
            <a:spLocks noChangeArrowheads="1"/>
          </p:cNvSpPr>
          <p:nvPr/>
        </p:nvSpPr>
        <p:spPr bwMode="auto">
          <a:xfrm>
            <a:off x="4267200" y="32766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8 yds</a:t>
            </a:r>
          </a:p>
        </p:txBody>
      </p:sp>
      <p:sp>
        <p:nvSpPr>
          <p:cNvPr id="52238" name="AutoShape 16"/>
          <p:cNvSpPr>
            <a:spLocks/>
          </p:cNvSpPr>
          <p:nvPr/>
        </p:nvSpPr>
        <p:spPr bwMode="auto">
          <a:xfrm>
            <a:off x="5410200" y="26670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39" name="Rectangle 17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Find the area of the shallow end.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000">
              <a:solidFill>
                <a:schemeClr val="tx2"/>
              </a:solidFill>
            </a:endParaRP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2286000" y="2667000"/>
            <a:ext cx="13716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2" name="Rectangle 6"/>
          <p:cNvSpPr>
            <a:spLocks noChangeArrowheads="1"/>
          </p:cNvSpPr>
          <p:nvPr/>
        </p:nvSpPr>
        <p:spPr bwMode="auto">
          <a:xfrm>
            <a:off x="5867400" y="2590800"/>
            <a:ext cx="28956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3" name="Text Box 7"/>
          <p:cNvSpPr txBox="1">
            <a:spLocks noChangeArrowheads="1"/>
          </p:cNvSpPr>
          <p:nvPr/>
        </p:nvSpPr>
        <p:spPr bwMode="auto">
          <a:xfrm>
            <a:off x="6172200" y="3429000"/>
            <a:ext cx="243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8 x 10 = 80</a:t>
            </a:r>
          </a:p>
        </p:txBody>
      </p:sp>
      <p:sp>
        <p:nvSpPr>
          <p:cNvPr id="53254" name="Text Box 8"/>
          <p:cNvSpPr txBox="1">
            <a:spLocks noChangeArrowheads="1"/>
          </p:cNvSpPr>
          <p:nvPr/>
        </p:nvSpPr>
        <p:spPr bwMode="auto">
          <a:xfrm>
            <a:off x="2362200" y="3200400"/>
            <a:ext cx="1143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8 x 5 = 40</a:t>
            </a:r>
          </a:p>
        </p:txBody>
      </p:sp>
      <p:sp>
        <p:nvSpPr>
          <p:cNvPr id="53255" name="Text Box 9"/>
          <p:cNvSpPr txBox="1">
            <a:spLocks noChangeArrowheads="1"/>
          </p:cNvSpPr>
          <p:nvPr/>
        </p:nvSpPr>
        <p:spPr bwMode="auto">
          <a:xfrm>
            <a:off x="6096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8 yds</a:t>
            </a:r>
          </a:p>
        </p:txBody>
      </p:sp>
      <p:sp>
        <p:nvSpPr>
          <p:cNvPr id="53256" name="Text Box 10"/>
          <p:cNvSpPr txBox="1">
            <a:spLocks noChangeArrowheads="1"/>
          </p:cNvSpPr>
          <p:nvPr/>
        </p:nvSpPr>
        <p:spPr bwMode="auto">
          <a:xfrm>
            <a:off x="22098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5 yds</a:t>
            </a:r>
          </a:p>
        </p:txBody>
      </p:sp>
      <p:sp>
        <p:nvSpPr>
          <p:cNvPr id="53257" name="Text Box 11"/>
          <p:cNvSpPr txBox="1">
            <a:spLocks noChangeArrowheads="1"/>
          </p:cNvSpPr>
          <p:nvPr/>
        </p:nvSpPr>
        <p:spPr bwMode="auto">
          <a:xfrm>
            <a:off x="6324600" y="55626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10 yds</a:t>
            </a:r>
          </a:p>
        </p:txBody>
      </p:sp>
      <p:sp>
        <p:nvSpPr>
          <p:cNvPr id="53258" name="AutoShape 12"/>
          <p:cNvSpPr>
            <a:spLocks/>
          </p:cNvSpPr>
          <p:nvPr/>
        </p:nvSpPr>
        <p:spPr bwMode="auto">
          <a:xfrm>
            <a:off x="1752600" y="2743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9" name="AutoShape 13"/>
          <p:cNvSpPr>
            <a:spLocks/>
          </p:cNvSpPr>
          <p:nvPr/>
        </p:nvSpPr>
        <p:spPr bwMode="auto">
          <a:xfrm rot="-5400000">
            <a:off x="7239000" y="39624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0" name="AutoShape 14"/>
          <p:cNvSpPr>
            <a:spLocks/>
          </p:cNvSpPr>
          <p:nvPr/>
        </p:nvSpPr>
        <p:spPr bwMode="auto">
          <a:xfrm rot="-5400000">
            <a:off x="27813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1" name="Text Box 15"/>
          <p:cNvSpPr txBox="1">
            <a:spLocks noChangeArrowheads="1"/>
          </p:cNvSpPr>
          <p:nvPr/>
        </p:nvSpPr>
        <p:spPr bwMode="auto">
          <a:xfrm>
            <a:off x="4267200" y="32766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8 yds</a:t>
            </a:r>
          </a:p>
        </p:txBody>
      </p:sp>
      <p:sp>
        <p:nvSpPr>
          <p:cNvPr id="53262" name="AutoShape 16"/>
          <p:cNvSpPr>
            <a:spLocks/>
          </p:cNvSpPr>
          <p:nvPr/>
        </p:nvSpPr>
        <p:spPr bwMode="auto">
          <a:xfrm>
            <a:off x="5410200" y="26670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3" name="Rectangle 17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Now sum the two areas together.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000">
              <a:solidFill>
                <a:schemeClr val="tx2"/>
              </a:solidFill>
            </a:endParaRPr>
          </a:p>
        </p:txBody>
      </p:sp>
      <p:sp>
        <p:nvSpPr>
          <p:cNvPr id="54275" name="Rectangle 5"/>
          <p:cNvSpPr>
            <a:spLocks noChangeArrowheads="1"/>
          </p:cNvSpPr>
          <p:nvPr/>
        </p:nvSpPr>
        <p:spPr bwMode="auto">
          <a:xfrm>
            <a:off x="2286000" y="2667000"/>
            <a:ext cx="13716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76" name="Rectangle 6"/>
          <p:cNvSpPr>
            <a:spLocks noChangeArrowheads="1"/>
          </p:cNvSpPr>
          <p:nvPr/>
        </p:nvSpPr>
        <p:spPr bwMode="auto">
          <a:xfrm>
            <a:off x="5867400" y="2590800"/>
            <a:ext cx="28956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77" name="Text Box 7"/>
          <p:cNvSpPr txBox="1">
            <a:spLocks noChangeArrowheads="1"/>
          </p:cNvSpPr>
          <p:nvPr/>
        </p:nvSpPr>
        <p:spPr bwMode="auto">
          <a:xfrm>
            <a:off x="6096000" y="3200400"/>
            <a:ext cx="243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	80</a:t>
            </a:r>
          </a:p>
        </p:txBody>
      </p:sp>
      <p:sp>
        <p:nvSpPr>
          <p:cNvPr id="54278" name="Text Box 8"/>
          <p:cNvSpPr txBox="1">
            <a:spLocks noChangeArrowheads="1"/>
          </p:cNvSpPr>
          <p:nvPr/>
        </p:nvSpPr>
        <p:spPr bwMode="auto">
          <a:xfrm>
            <a:off x="2362200" y="3200400"/>
            <a:ext cx="114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  40</a:t>
            </a:r>
          </a:p>
        </p:txBody>
      </p:sp>
      <p:sp>
        <p:nvSpPr>
          <p:cNvPr id="54279" name="Text Box 9"/>
          <p:cNvSpPr txBox="1">
            <a:spLocks noChangeArrowheads="1"/>
          </p:cNvSpPr>
          <p:nvPr/>
        </p:nvSpPr>
        <p:spPr bwMode="auto">
          <a:xfrm>
            <a:off x="6096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8 yds</a:t>
            </a:r>
          </a:p>
        </p:txBody>
      </p:sp>
      <p:sp>
        <p:nvSpPr>
          <p:cNvPr id="54280" name="Text Box 10"/>
          <p:cNvSpPr txBox="1">
            <a:spLocks noChangeArrowheads="1"/>
          </p:cNvSpPr>
          <p:nvPr/>
        </p:nvSpPr>
        <p:spPr bwMode="auto">
          <a:xfrm>
            <a:off x="22098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5 yds</a:t>
            </a:r>
          </a:p>
        </p:txBody>
      </p:sp>
      <p:sp>
        <p:nvSpPr>
          <p:cNvPr id="54281" name="Text Box 11"/>
          <p:cNvSpPr txBox="1">
            <a:spLocks noChangeArrowheads="1"/>
          </p:cNvSpPr>
          <p:nvPr/>
        </p:nvSpPr>
        <p:spPr bwMode="auto">
          <a:xfrm>
            <a:off x="6324600" y="55626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10 yds</a:t>
            </a:r>
          </a:p>
        </p:txBody>
      </p:sp>
      <p:sp>
        <p:nvSpPr>
          <p:cNvPr id="54282" name="AutoShape 12"/>
          <p:cNvSpPr>
            <a:spLocks/>
          </p:cNvSpPr>
          <p:nvPr/>
        </p:nvSpPr>
        <p:spPr bwMode="auto">
          <a:xfrm>
            <a:off x="1752600" y="2743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83" name="AutoShape 13"/>
          <p:cNvSpPr>
            <a:spLocks/>
          </p:cNvSpPr>
          <p:nvPr/>
        </p:nvSpPr>
        <p:spPr bwMode="auto">
          <a:xfrm rot="-5400000">
            <a:off x="7239000" y="39624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84" name="AutoShape 14"/>
          <p:cNvSpPr>
            <a:spLocks/>
          </p:cNvSpPr>
          <p:nvPr/>
        </p:nvSpPr>
        <p:spPr bwMode="auto">
          <a:xfrm rot="-5400000">
            <a:off x="27813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85" name="Rectangle 17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Now sum the two areas together.</a:t>
            </a:r>
          </a:p>
        </p:txBody>
      </p:sp>
      <p:sp>
        <p:nvSpPr>
          <p:cNvPr id="54286" name="Text Box 18"/>
          <p:cNvSpPr txBox="1">
            <a:spLocks noChangeArrowheads="1"/>
          </p:cNvSpPr>
          <p:nvPr/>
        </p:nvSpPr>
        <p:spPr bwMode="auto">
          <a:xfrm>
            <a:off x="4419600" y="3276600"/>
            <a:ext cx="1143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/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000">
              <a:solidFill>
                <a:schemeClr val="tx2"/>
              </a:solidFill>
            </a:endParaRPr>
          </a:p>
        </p:txBody>
      </p:sp>
      <p:sp>
        <p:nvSpPr>
          <p:cNvPr id="55299" name="Rectangle 5"/>
          <p:cNvSpPr>
            <a:spLocks noChangeArrowheads="1"/>
          </p:cNvSpPr>
          <p:nvPr/>
        </p:nvSpPr>
        <p:spPr bwMode="auto">
          <a:xfrm>
            <a:off x="2286000" y="2667000"/>
            <a:ext cx="13716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00" name="Rectangle 6"/>
          <p:cNvSpPr>
            <a:spLocks noChangeArrowheads="1"/>
          </p:cNvSpPr>
          <p:nvPr/>
        </p:nvSpPr>
        <p:spPr bwMode="auto">
          <a:xfrm>
            <a:off x="3657600" y="2667000"/>
            <a:ext cx="28956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01" name="Text Box 7"/>
          <p:cNvSpPr txBox="1">
            <a:spLocks noChangeArrowheads="1"/>
          </p:cNvSpPr>
          <p:nvPr/>
        </p:nvSpPr>
        <p:spPr bwMode="auto">
          <a:xfrm>
            <a:off x="3886200" y="3276600"/>
            <a:ext cx="243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	80</a:t>
            </a:r>
          </a:p>
        </p:txBody>
      </p:sp>
      <p:sp>
        <p:nvSpPr>
          <p:cNvPr id="55302" name="Text Box 8"/>
          <p:cNvSpPr txBox="1">
            <a:spLocks noChangeArrowheads="1"/>
          </p:cNvSpPr>
          <p:nvPr/>
        </p:nvSpPr>
        <p:spPr bwMode="auto">
          <a:xfrm>
            <a:off x="2362200" y="3200400"/>
            <a:ext cx="114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  40</a:t>
            </a:r>
          </a:p>
        </p:txBody>
      </p:sp>
      <p:sp>
        <p:nvSpPr>
          <p:cNvPr id="55303" name="Text Box 9"/>
          <p:cNvSpPr txBox="1">
            <a:spLocks noChangeArrowheads="1"/>
          </p:cNvSpPr>
          <p:nvPr/>
        </p:nvSpPr>
        <p:spPr bwMode="auto">
          <a:xfrm>
            <a:off x="6096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8 yds</a:t>
            </a:r>
          </a:p>
        </p:txBody>
      </p:sp>
      <p:sp>
        <p:nvSpPr>
          <p:cNvPr id="55304" name="Text Box 10"/>
          <p:cNvSpPr txBox="1">
            <a:spLocks noChangeArrowheads="1"/>
          </p:cNvSpPr>
          <p:nvPr/>
        </p:nvSpPr>
        <p:spPr bwMode="auto">
          <a:xfrm>
            <a:off x="22098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5 yds</a:t>
            </a:r>
          </a:p>
        </p:txBody>
      </p:sp>
      <p:sp>
        <p:nvSpPr>
          <p:cNvPr id="55305" name="Text Box 11"/>
          <p:cNvSpPr txBox="1">
            <a:spLocks noChangeArrowheads="1"/>
          </p:cNvSpPr>
          <p:nvPr/>
        </p:nvSpPr>
        <p:spPr bwMode="auto">
          <a:xfrm>
            <a:off x="41148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10 yds</a:t>
            </a:r>
          </a:p>
        </p:txBody>
      </p:sp>
      <p:sp>
        <p:nvSpPr>
          <p:cNvPr id="55306" name="AutoShape 12"/>
          <p:cNvSpPr>
            <a:spLocks/>
          </p:cNvSpPr>
          <p:nvPr/>
        </p:nvSpPr>
        <p:spPr bwMode="auto">
          <a:xfrm>
            <a:off x="1752600" y="2743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07" name="AutoShape 13"/>
          <p:cNvSpPr>
            <a:spLocks/>
          </p:cNvSpPr>
          <p:nvPr/>
        </p:nvSpPr>
        <p:spPr bwMode="auto">
          <a:xfrm rot="-5400000">
            <a:off x="50292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08" name="AutoShape 14"/>
          <p:cNvSpPr>
            <a:spLocks/>
          </p:cNvSpPr>
          <p:nvPr/>
        </p:nvSpPr>
        <p:spPr bwMode="auto">
          <a:xfrm rot="-5400000">
            <a:off x="27813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09" name="Rectangle 15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40 + 80 = 120 square yards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Write an expression that shows how to find the area of the rectangle and uses the distributive property.</a:t>
            </a: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2590800" y="2667000"/>
            <a:ext cx="1371600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3962400" y="2667000"/>
            <a:ext cx="28956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5" name="Text Box 7"/>
          <p:cNvSpPr txBox="1">
            <a:spLocks noChangeArrowheads="1"/>
          </p:cNvSpPr>
          <p:nvPr/>
        </p:nvSpPr>
        <p:spPr bwMode="auto">
          <a:xfrm>
            <a:off x="9144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/>
              <a:t>9 </a:t>
            </a:r>
            <a:r>
              <a:rPr lang="en-US" sz="4000" dirty="0" err="1"/>
              <a:t>yds</a:t>
            </a:r>
            <a:endParaRPr lang="en-US" sz="4000" dirty="0"/>
          </a:p>
        </p:txBody>
      </p:sp>
      <p:sp>
        <p:nvSpPr>
          <p:cNvPr id="56326" name="Text Box 8"/>
          <p:cNvSpPr txBox="1">
            <a:spLocks noChangeArrowheads="1"/>
          </p:cNvSpPr>
          <p:nvPr/>
        </p:nvSpPr>
        <p:spPr bwMode="auto">
          <a:xfrm>
            <a:off x="25146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5 yds</a:t>
            </a:r>
          </a:p>
        </p:txBody>
      </p:sp>
      <p:sp>
        <p:nvSpPr>
          <p:cNvPr id="56327" name="Text Box 9"/>
          <p:cNvSpPr txBox="1">
            <a:spLocks noChangeArrowheads="1"/>
          </p:cNvSpPr>
          <p:nvPr/>
        </p:nvSpPr>
        <p:spPr bwMode="auto">
          <a:xfrm>
            <a:off x="47244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20 yds</a:t>
            </a:r>
          </a:p>
        </p:txBody>
      </p:sp>
      <p:sp>
        <p:nvSpPr>
          <p:cNvPr id="56328" name="AutoShape 10"/>
          <p:cNvSpPr>
            <a:spLocks/>
          </p:cNvSpPr>
          <p:nvPr/>
        </p:nvSpPr>
        <p:spPr bwMode="auto">
          <a:xfrm>
            <a:off x="2057400" y="2743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9" name="AutoShape 11"/>
          <p:cNvSpPr>
            <a:spLocks/>
          </p:cNvSpPr>
          <p:nvPr/>
        </p:nvSpPr>
        <p:spPr bwMode="auto">
          <a:xfrm rot="-5400000">
            <a:off x="53340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30" name="AutoShape 12"/>
          <p:cNvSpPr>
            <a:spLocks/>
          </p:cNvSpPr>
          <p:nvPr/>
        </p:nvSpPr>
        <p:spPr bwMode="auto">
          <a:xfrm rot="-5400000">
            <a:off x="30861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Write an expression that shows how to find the area of the rectangle and uses the distributive property.</a:t>
            </a: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2590800" y="2667000"/>
            <a:ext cx="1371600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3962400" y="2667000"/>
            <a:ext cx="28956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5" name="Text Box 7"/>
          <p:cNvSpPr txBox="1">
            <a:spLocks noChangeArrowheads="1"/>
          </p:cNvSpPr>
          <p:nvPr/>
        </p:nvSpPr>
        <p:spPr bwMode="auto">
          <a:xfrm>
            <a:off x="9144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/>
              <a:t>9 </a:t>
            </a:r>
            <a:r>
              <a:rPr lang="en-US" sz="4000" dirty="0" err="1"/>
              <a:t>yds</a:t>
            </a:r>
            <a:endParaRPr lang="en-US" sz="4000" dirty="0"/>
          </a:p>
        </p:txBody>
      </p:sp>
      <p:sp>
        <p:nvSpPr>
          <p:cNvPr id="56326" name="Text Box 8"/>
          <p:cNvSpPr txBox="1">
            <a:spLocks noChangeArrowheads="1"/>
          </p:cNvSpPr>
          <p:nvPr/>
        </p:nvSpPr>
        <p:spPr bwMode="auto">
          <a:xfrm>
            <a:off x="25146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5 yds</a:t>
            </a:r>
          </a:p>
        </p:txBody>
      </p:sp>
      <p:sp>
        <p:nvSpPr>
          <p:cNvPr id="56327" name="Text Box 9"/>
          <p:cNvSpPr txBox="1">
            <a:spLocks noChangeArrowheads="1"/>
          </p:cNvSpPr>
          <p:nvPr/>
        </p:nvSpPr>
        <p:spPr bwMode="auto">
          <a:xfrm>
            <a:off x="47244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20 yds</a:t>
            </a:r>
          </a:p>
        </p:txBody>
      </p:sp>
      <p:sp>
        <p:nvSpPr>
          <p:cNvPr id="56328" name="AutoShape 10"/>
          <p:cNvSpPr>
            <a:spLocks/>
          </p:cNvSpPr>
          <p:nvPr/>
        </p:nvSpPr>
        <p:spPr bwMode="auto">
          <a:xfrm>
            <a:off x="2057400" y="2743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9" name="AutoShape 11"/>
          <p:cNvSpPr>
            <a:spLocks/>
          </p:cNvSpPr>
          <p:nvPr/>
        </p:nvSpPr>
        <p:spPr bwMode="auto">
          <a:xfrm rot="-5400000">
            <a:off x="53340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30" name="AutoShape 12"/>
          <p:cNvSpPr>
            <a:spLocks/>
          </p:cNvSpPr>
          <p:nvPr/>
        </p:nvSpPr>
        <p:spPr bwMode="auto">
          <a:xfrm rot="-5400000">
            <a:off x="30861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124200" y="3352800"/>
            <a:ext cx="20986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9(5 + 20)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Find the areas for each individual rectangle.</a:t>
            </a: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2133600" y="2667000"/>
            <a:ext cx="1371600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4724400" y="2667000"/>
            <a:ext cx="28956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4572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9 yds</a:t>
            </a: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20574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5 yds</a:t>
            </a:r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47244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20 yds</a:t>
            </a:r>
          </a:p>
        </p:txBody>
      </p:sp>
      <p:sp>
        <p:nvSpPr>
          <p:cNvPr id="57352" name="AutoShape 8"/>
          <p:cNvSpPr>
            <a:spLocks/>
          </p:cNvSpPr>
          <p:nvPr/>
        </p:nvSpPr>
        <p:spPr bwMode="auto">
          <a:xfrm>
            <a:off x="1600200" y="2743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53" name="AutoShape 9"/>
          <p:cNvSpPr>
            <a:spLocks/>
          </p:cNvSpPr>
          <p:nvPr/>
        </p:nvSpPr>
        <p:spPr bwMode="auto">
          <a:xfrm rot="-5400000">
            <a:off x="60960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54" name="AutoShape 10"/>
          <p:cNvSpPr>
            <a:spLocks/>
          </p:cNvSpPr>
          <p:nvPr/>
        </p:nvSpPr>
        <p:spPr bwMode="auto">
          <a:xfrm rot="-5400000">
            <a:off x="26289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Find the areas for each individual rectangle.</a:t>
            </a:r>
          </a:p>
        </p:txBody>
      </p:sp>
      <p:sp>
        <p:nvSpPr>
          <p:cNvPr id="58371" name="Rectangle 5"/>
          <p:cNvSpPr>
            <a:spLocks noChangeArrowheads="1"/>
          </p:cNvSpPr>
          <p:nvPr/>
        </p:nvSpPr>
        <p:spPr bwMode="auto">
          <a:xfrm>
            <a:off x="2133600" y="2667000"/>
            <a:ext cx="1371600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2" name="Rectangle 6"/>
          <p:cNvSpPr>
            <a:spLocks noChangeArrowheads="1"/>
          </p:cNvSpPr>
          <p:nvPr/>
        </p:nvSpPr>
        <p:spPr bwMode="auto">
          <a:xfrm>
            <a:off x="4724400" y="2667000"/>
            <a:ext cx="28956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3" name="Text Box 7"/>
          <p:cNvSpPr txBox="1">
            <a:spLocks noChangeArrowheads="1"/>
          </p:cNvSpPr>
          <p:nvPr/>
        </p:nvSpPr>
        <p:spPr bwMode="auto">
          <a:xfrm>
            <a:off x="4572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9 yds</a:t>
            </a:r>
          </a:p>
        </p:txBody>
      </p:sp>
      <p:sp>
        <p:nvSpPr>
          <p:cNvPr id="58374" name="Text Box 8"/>
          <p:cNvSpPr txBox="1">
            <a:spLocks noChangeArrowheads="1"/>
          </p:cNvSpPr>
          <p:nvPr/>
        </p:nvSpPr>
        <p:spPr bwMode="auto">
          <a:xfrm>
            <a:off x="20574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5 yds</a:t>
            </a:r>
          </a:p>
        </p:txBody>
      </p:sp>
      <p:sp>
        <p:nvSpPr>
          <p:cNvPr id="58375" name="Text Box 9"/>
          <p:cNvSpPr txBox="1">
            <a:spLocks noChangeArrowheads="1"/>
          </p:cNvSpPr>
          <p:nvPr/>
        </p:nvSpPr>
        <p:spPr bwMode="auto">
          <a:xfrm>
            <a:off x="47244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20 yds</a:t>
            </a:r>
          </a:p>
        </p:txBody>
      </p:sp>
      <p:sp>
        <p:nvSpPr>
          <p:cNvPr id="58376" name="AutoShape 10"/>
          <p:cNvSpPr>
            <a:spLocks/>
          </p:cNvSpPr>
          <p:nvPr/>
        </p:nvSpPr>
        <p:spPr bwMode="auto">
          <a:xfrm>
            <a:off x="1600200" y="2743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7" name="AutoShape 11"/>
          <p:cNvSpPr>
            <a:spLocks/>
          </p:cNvSpPr>
          <p:nvPr/>
        </p:nvSpPr>
        <p:spPr bwMode="auto">
          <a:xfrm rot="-5400000">
            <a:off x="60960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8" name="AutoShape 12"/>
          <p:cNvSpPr>
            <a:spLocks/>
          </p:cNvSpPr>
          <p:nvPr/>
        </p:nvSpPr>
        <p:spPr bwMode="auto">
          <a:xfrm rot="-5400000">
            <a:off x="26289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9" name="Text Box 13"/>
          <p:cNvSpPr txBox="1">
            <a:spLocks noChangeArrowheads="1"/>
          </p:cNvSpPr>
          <p:nvPr/>
        </p:nvSpPr>
        <p:spPr bwMode="auto">
          <a:xfrm>
            <a:off x="2362200" y="3505200"/>
            <a:ext cx="1219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(9 x 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Find the areas for each individual rectangle.</a:t>
            </a:r>
          </a:p>
        </p:txBody>
      </p:sp>
      <p:sp>
        <p:nvSpPr>
          <p:cNvPr id="59395" name="Rectangle 5"/>
          <p:cNvSpPr>
            <a:spLocks noChangeArrowheads="1"/>
          </p:cNvSpPr>
          <p:nvPr/>
        </p:nvSpPr>
        <p:spPr bwMode="auto">
          <a:xfrm>
            <a:off x="2133600" y="2667000"/>
            <a:ext cx="1371600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396" name="Rectangle 6"/>
          <p:cNvSpPr>
            <a:spLocks noChangeArrowheads="1"/>
          </p:cNvSpPr>
          <p:nvPr/>
        </p:nvSpPr>
        <p:spPr bwMode="auto">
          <a:xfrm>
            <a:off x="4724400" y="2667000"/>
            <a:ext cx="28956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397" name="Text Box 7"/>
          <p:cNvSpPr txBox="1">
            <a:spLocks noChangeArrowheads="1"/>
          </p:cNvSpPr>
          <p:nvPr/>
        </p:nvSpPr>
        <p:spPr bwMode="auto">
          <a:xfrm>
            <a:off x="4572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9 yds</a:t>
            </a:r>
          </a:p>
        </p:txBody>
      </p:sp>
      <p:sp>
        <p:nvSpPr>
          <p:cNvPr id="59398" name="Text Box 8"/>
          <p:cNvSpPr txBox="1">
            <a:spLocks noChangeArrowheads="1"/>
          </p:cNvSpPr>
          <p:nvPr/>
        </p:nvSpPr>
        <p:spPr bwMode="auto">
          <a:xfrm>
            <a:off x="20574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5 yds</a:t>
            </a:r>
          </a:p>
        </p:txBody>
      </p:sp>
      <p:sp>
        <p:nvSpPr>
          <p:cNvPr id="59399" name="Text Box 9"/>
          <p:cNvSpPr txBox="1">
            <a:spLocks noChangeArrowheads="1"/>
          </p:cNvSpPr>
          <p:nvPr/>
        </p:nvSpPr>
        <p:spPr bwMode="auto">
          <a:xfrm>
            <a:off x="47244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20 yds</a:t>
            </a:r>
          </a:p>
        </p:txBody>
      </p:sp>
      <p:sp>
        <p:nvSpPr>
          <p:cNvPr id="59400" name="AutoShape 10"/>
          <p:cNvSpPr>
            <a:spLocks/>
          </p:cNvSpPr>
          <p:nvPr/>
        </p:nvSpPr>
        <p:spPr bwMode="auto">
          <a:xfrm>
            <a:off x="1600200" y="2743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01" name="AutoShape 11"/>
          <p:cNvSpPr>
            <a:spLocks/>
          </p:cNvSpPr>
          <p:nvPr/>
        </p:nvSpPr>
        <p:spPr bwMode="auto">
          <a:xfrm rot="-5400000">
            <a:off x="60960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02" name="AutoShape 12"/>
          <p:cNvSpPr>
            <a:spLocks/>
          </p:cNvSpPr>
          <p:nvPr/>
        </p:nvSpPr>
        <p:spPr bwMode="auto">
          <a:xfrm rot="-5400000">
            <a:off x="26289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03" name="Text Box 13"/>
          <p:cNvSpPr txBox="1">
            <a:spLocks noChangeArrowheads="1"/>
          </p:cNvSpPr>
          <p:nvPr/>
        </p:nvSpPr>
        <p:spPr bwMode="auto">
          <a:xfrm>
            <a:off x="2362200" y="3505200"/>
            <a:ext cx="1219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(9 x 5)</a:t>
            </a:r>
          </a:p>
        </p:txBody>
      </p:sp>
      <p:sp>
        <p:nvSpPr>
          <p:cNvPr id="59404" name="Text Box 14"/>
          <p:cNvSpPr txBox="1">
            <a:spLocks noChangeArrowheads="1"/>
          </p:cNvSpPr>
          <p:nvPr/>
        </p:nvSpPr>
        <p:spPr bwMode="auto">
          <a:xfrm>
            <a:off x="5410200" y="3505200"/>
            <a:ext cx="190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(9 x 20)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Find the area of the rectangle.</a:t>
            </a:r>
            <a:br>
              <a:rPr lang="en-US" sz="4000">
                <a:solidFill>
                  <a:schemeClr val="tx2"/>
                </a:solidFill>
              </a:rPr>
            </a:br>
            <a:r>
              <a:rPr lang="en-US" sz="4000">
                <a:solidFill>
                  <a:schemeClr val="tx2"/>
                </a:solidFill>
              </a:rPr>
              <a:t>Area = length x width</a:t>
            </a:r>
          </a:p>
        </p:txBody>
      </p:sp>
      <p:sp>
        <p:nvSpPr>
          <p:cNvPr id="33795" name="Rectangle 5"/>
          <p:cNvSpPr>
            <a:spLocks noChangeArrowheads="1"/>
          </p:cNvSpPr>
          <p:nvPr/>
        </p:nvSpPr>
        <p:spPr bwMode="auto">
          <a:xfrm>
            <a:off x="2590800" y="3048000"/>
            <a:ext cx="4953000" cy="2514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6" name="Text Box 6"/>
          <p:cNvSpPr txBox="1">
            <a:spLocks noChangeArrowheads="1"/>
          </p:cNvSpPr>
          <p:nvPr/>
        </p:nvSpPr>
        <p:spPr bwMode="auto">
          <a:xfrm>
            <a:off x="1143000" y="35052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6 ft</a:t>
            </a:r>
          </a:p>
        </p:txBody>
      </p:sp>
      <p:sp>
        <p:nvSpPr>
          <p:cNvPr id="33797" name="Text Box 7"/>
          <p:cNvSpPr txBox="1">
            <a:spLocks noChangeArrowheads="1"/>
          </p:cNvSpPr>
          <p:nvPr/>
        </p:nvSpPr>
        <p:spPr bwMode="auto">
          <a:xfrm>
            <a:off x="4572000" y="5715000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24 ft</a:t>
            </a:r>
          </a:p>
        </p:txBody>
      </p:sp>
      <p:sp>
        <p:nvSpPr>
          <p:cNvPr id="33798" name="Line 9"/>
          <p:cNvSpPr>
            <a:spLocks noChangeShapeType="1"/>
          </p:cNvSpPr>
          <p:nvPr/>
        </p:nvSpPr>
        <p:spPr bwMode="auto">
          <a:xfrm>
            <a:off x="5791200" y="3048000"/>
            <a:ext cx="0" cy="2514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Sum the two areas.</a:t>
            </a: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2133600" y="2667000"/>
            <a:ext cx="1371600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4724400" y="2667000"/>
            <a:ext cx="28956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4572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9 yds</a:t>
            </a: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20574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5 yds</a:t>
            </a:r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47244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20 yds</a:t>
            </a:r>
          </a:p>
        </p:txBody>
      </p:sp>
      <p:sp>
        <p:nvSpPr>
          <p:cNvPr id="60424" name="AutoShape 8"/>
          <p:cNvSpPr>
            <a:spLocks/>
          </p:cNvSpPr>
          <p:nvPr/>
        </p:nvSpPr>
        <p:spPr bwMode="auto">
          <a:xfrm>
            <a:off x="1600200" y="2743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25" name="AutoShape 9"/>
          <p:cNvSpPr>
            <a:spLocks/>
          </p:cNvSpPr>
          <p:nvPr/>
        </p:nvSpPr>
        <p:spPr bwMode="auto">
          <a:xfrm rot="-5400000">
            <a:off x="60960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26" name="AutoShape 10"/>
          <p:cNvSpPr>
            <a:spLocks/>
          </p:cNvSpPr>
          <p:nvPr/>
        </p:nvSpPr>
        <p:spPr bwMode="auto">
          <a:xfrm rot="-5400000">
            <a:off x="26289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27" name="Text Box 11"/>
          <p:cNvSpPr txBox="1">
            <a:spLocks noChangeArrowheads="1"/>
          </p:cNvSpPr>
          <p:nvPr/>
        </p:nvSpPr>
        <p:spPr bwMode="auto">
          <a:xfrm>
            <a:off x="2362200" y="3505200"/>
            <a:ext cx="1219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(9 x 5)</a:t>
            </a:r>
          </a:p>
        </p:txBody>
      </p:sp>
      <p:sp>
        <p:nvSpPr>
          <p:cNvPr id="60428" name="Text Box 12"/>
          <p:cNvSpPr txBox="1">
            <a:spLocks noChangeArrowheads="1"/>
          </p:cNvSpPr>
          <p:nvPr/>
        </p:nvSpPr>
        <p:spPr bwMode="auto">
          <a:xfrm>
            <a:off x="5410200" y="3505200"/>
            <a:ext cx="190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(9 x 20)</a:t>
            </a:r>
          </a:p>
        </p:txBody>
      </p:sp>
      <p:sp>
        <p:nvSpPr>
          <p:cNvPr id="60429" name="Text Box 13"/>
          <p:cNvSpPr txBox="1">
            <a:spLocks noChangeArrowheads="1"/>
          </p:cNvSpPr>
          <p:nvPr/>
        </p:nvSpPr>
        <p:spPr bwMode="auto">
          <a:xfrm>
            <a:off x="3886200" y="3429000"/>
            <a:ext cx="685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(9 x 5) + (9 x 20) = area</a:t>
            </a: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2895600" y="2667000"/>
            <a:ext cx="1371600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4267200" y="2667000"/>
            <a:ext cx="28956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12192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9 yds</a:t>
            </a:r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28194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5 yds</a:t>
            </a:r>
          </a:p>
        </p:txBody>
      </p:sp>
      <p:sp>
        <p:nvSpPr>
          <p:cNvPr id="61447" name="Text Box 7"/>
          <p:cNvSpPr txBox="1">
            <a:spLocks noChangeArrowheads="1"/>
          </p:cNvSpPr>
          <p:nvPr/>
        </p:nvSpPr>
        <p:spPr bwMode="auto">
          <a:xfrm>
            <a:off x="42672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20 yds</a:t>
            </a:r>
          </a:p>
        </p:txBody>
      </p:sp>
      <p:sp>
        <p:nvSpPr>
          <p:cNvPr id="61448" name="AutoShape 8"/>
          <p:cNvSpPr>
            <a:spLocks/>
          </p:cNvSpPr>
          <p:nvPr/>
        </p:nvSpPr>
        <p:spPr bwMode="auto">
          <a:xfrm>
            <a:off x="2362200" y="2743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49" name="AutoShape 9"/>
          <p:cNvSpPr>
            <a:spLocks/>
          </p:cNvSpPr>
          <p:nvPr/>
        </p:nvSpPr>
        <p:spPr bwMode="auto">
          <a:xfrm rot="-5400000">
            <a:off x="56388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50" name="AutoShape 10"/>
          <p:cNvSpPr>
            <a:spLocks/>
          </p:cNvSpPr>
          <p:nvPr/>
        </p:nvSpPr>
        <p:spPr bwMode="auto">
          <a:xfrm rot="-5400000">
            <a:off x="33909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51" name="Text Box 11"/>
          <p:cNvSpPr txBox="1">
            <a:spLocks noChangeArrowheads="1"/>
          </p:cNvSpPr>
          <p:nvPr/>
        </p:nvSpPr>
        <p:spPr bwMode="auto">
          <a:xfrm>
            <a:off x="3124200" y="3505200"/>
            <a:ext cx="1219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(9 x 5)</a:t>
            </a:r>
          </a:p>
        </p:txBody>
      </p:sp>
      <p:sp>
        <p:nvSpPr>
          <p:cNvPr id="61452" name="Text Box 12"/>
          <p:cNvSpPr txBox="1">
            <a:spLocks noChangeArrowheads="1"/>
          </p:cNvSpPr>
          <p:nvPr/>
        </p:nvSpPr>
        <p:spPr bwMode="auto">
          <a:xfrm>
            <a:off x="4953000" y="3505200"/>
            <a:ext cx="190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(9 x 20)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dirty="0" smtClean="0">
                <a:solidFill>
                  <a:schemeClr val="tx2"/>
                </a:solidFill>
              </a:rPr>
              <a:t>(40) </a:t>
            </a:r>
            <a:r>
              <a:rPr lang="en-US" sz="4000" dirty="0">
                <a:solidFill>
                  <a:schemeClr val="tx2"/>
                </a:solidFill>
              </a:rPr>
              <a:t>+ </a:t>
            </a:r>
            <a:r>
              <a:rPr lang="en-US" sz="4000" dirty="0" smtClean="0">
                <a:solidFill>
                  <a:schemeClr val="tx2"/>
                </a:solidFill>
              </a:rPr>
              <a:t>(180) </a:t>
            </a:r>
            <a:r>
              <a:rPr lang="en-US" sz="4000" dirty="0">
                <a:solidFill>
                  <a:schemeClr val="tx2"/>
                </a:solidFill>
              </a:rPr>
              <a:t>= area</a:t>
            </a: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2895600" y="2667000"/>
            <a:ext cx="1371600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4267200" y="2667000"/>
            <a:ext cx="28956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12192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9 yds</a:t>
            </a:r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28194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5 yds</a:t>
            </a:r>
          </a:p>
        </p:txBody>
      </p:sp>
      <p:sp>
        <p:nvSpPr>
          <p:cNvPr id="61447" name="Text Box 7"/>
          <p:cNvSpPr txBox="1">
            <a:spLocks noChangeArrowheads="1"/>
          </p:cNvSpPr>
          <p:nvPr/>
        </p:nvSpPr>
        <p:spPr bwMode="auto">
          <a:xfrm>
            <a:off x="42672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20 yds</a:t>
            </a:r>
          </a:p>
        </p:txBody>
      </p:sp>
      <p:sp>
        <p:nvSpPr>
          <p:cNvPr id="61448" name="AutoShape 8"/>
          <p:cNvSpPr>
            <a:spLocks/>
          </p:cNvSpPr>
          <p:nvPr/>
        </p:nvSpPr>
        <p:spPr bwMode="auto">
          <a:xfrm>
            <a:off x="2362200" y="2743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49" name="AutoShape 9"/>
          <p:cNvSpPr>
            <a:spLocks/>
          </p:cNvSpPr>
          <p:nvPr/>
        </p:nvSpPr>
        <p:spPr bwMode="auto">
          <a:xfrm rot="-5400000">
            <a:off x="56388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50" name="AutoShape 10"/>
          <p:cNvSpPr>
            <a:spLocks/>
          </p:cNvSpPr>
          <p:nvPr/>
        </p:nvSpPr>
        <p:spPr bwMode="auto">
          <a:xfrm rot="-5400000">
            <a:off x="33909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51" name="Text Box 11"/>
          <p:cNvSpPr txBox="1">
            <a:spLocks noChangeArrowheads="1"/>
          </p:cNvSpPr>
          <p:nvPr/>
        </p:nvSpPr>
        <p:spPr bwMode="auto">
          <a:xfrm>
            <a:off x="3124200" y="3505200"/>
            <a:ext cx="1219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/>
              <a:t>(40)</a:t>
            </a:r>
            <a:endParaRPr lang="en-US" sz="2800" dirty="0"/>
          </a:p>
        </p:txBody>
      </p:sp>
      <p:sp>
        <p:nvSpPr>
          <p:cNvPr id="61452" name="Text Box 12"/>
          <p:cNvSpPr txBox="1">
            <a:spLocks noChangeArrowheads="1"/>
          </p:cNvSpPr>
          <p:nvPr/>
        </p:nvSpPr>
        <p:spPr bwMode="auto">
          <a:xfrm>
            <a:off x="4953000" y="3505200"/>
            <a:ext cx="190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/>
              <a:t>(180)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dirty="0" smtClean="0">
                <a:solidFill>
                  <a:schemeClr val="tx2"/>
                </a:solidFill>
              </a:rPr>
              <a:t>(40) </a:t>
            </a:r>
            <a:r>
              <a:rPr lang="en-US" sz="4000" dirty="0">
                <a:solidFill>
                  <a:schemeClr val="tx2"/>
                </a:solidFill>
              </a:rPr>
              <a:t>+ </a:t>
            </a:r>
            <a:r>
              <a:rPr lang="en-US" sz="4000" dirty="0" smtClean="0">
                <a:solidFill>
                  <a:schemeClr val="tx2"/>
                </a:solidFill>
              </a:rPr>
              <a:t>(180) </a:t>
            </a:r>
            <a:r>
              <a:rPr lang="en-US" sz="4000" dirty="0">
                <a:solidFill>
                  <a:schemeClr val="tx2"/>
                </a:solidFill>
              </a:rPr>
              <a:t>= area</a:t>
            </a: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2895600" y="2667000"/>
            <a:ext cx="1371600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2895600" y="2667000"/>
            <a:ext cx="42672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12192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9 yds</a:t>
            </a:r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28194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5 yds</a:t>
            </a:r>
          </a:p>
        </p:txBody>
      </p:sp>
      <p:sp>
        <p:nvSpPr>
          <p:cNvPr id="61447" name="Text Box 7"/>
          <p:cNvSpPr txBox="1">
            <a:spLocks noChangeArrowheads="1"/>
          </p:cNvSpPr>
          <p:nvPr/>
        </p:nvSpPr>
        <p:spPr bwMode="auto">
          <a:xfrm>
            <a:off x="42672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20 yds</a:t>
            </a:r>
          </a:p>
        </p:txBody>
      </p:sp>
      <p:sp>
        <p:nvSpPr>
          <p:cNvPr id="61448" name="AutoShape 8"/>
          <p:cNvSpPr>
            <a:spLocks/>
          </p:cNvSpPr>
          <p:nvPr/>
        </p:nvSpPr>
        <p:spPr bwMode="auto">
          <a:xfrm>
            <a:off x="2362200" y="2743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49" name="AutoShape 9"/>
          <p:cNvSpPr>
            <a:spLocks/>
          </p:cNvSpPr>
          <p:nvPr/>
        </p:nvSpPr>
        <p:spPr bwMode="auto">
          <a:xfrm rot="-5400000">
            <a:off x="56388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50" name="AutoShape 10"/>
          <p:cNvSpPr>
            <a:spLocks/>
          </p:cNvSpPr>
          <p:nvPr/>
        </p:nvSpPr>
        <p:spPr bwMode="auto">
          <a:xfrm rot="-5400000">
            <a:off x="33909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51" name="Text Box 11"/>
          <p:cNvSpPr txBox="1">
            <a:spLocks noChangeArrowheads="1"/>
          </p:cNvSpPr>
          <p:nvPr/>
        </p:nvSpPr>
        <p:spPr bwMode="auto">
          <a:xfrm>
            <a:off x="4267200" y="3276600"/>
            <a:ext cx="1600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/>
              <a:t>212 yds</a:t>
            </a:r>
            <a:r>
              <a:rPr lang="en-US" sz="2800" baseline="30000" dirty="0" smtClean="0"/>
              <a:t>2</a:t>
            </a:r>
            <a:endParaRPr lang="en-US" sz="2800" dirty="0" smtClean="0"/>
          </a:p>
          <a:p>
            <a:pPr>
              <a:spcBef>
                <a:spcPct val="50000"/>
              </a:spcBef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Write an expression that shows how to find the area of the rectangle and uses the distributive property.</a:t>
            </a: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2590800" y="2667000"/>
            <a:ext cx="1371600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3962400" y="2667000"/>
            <a:ext cx="28956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5" name="Text Box 7"/>
          <p:cNvSpPr txBox="1">
            <a:spLocks noChangeArrowheads="1"/>
          </p:cNvSpPr>
          <p:nvPr/>
        </p:nvSpPr>
        <p:spPr bwMode="auto">
          <a:xfrm>
            <a:off x="1295400" y="3429000"/>
            <a:ext cx="685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 smtClean="0"/>
              <a:t>3</a:t>
            </a:r>
            <a:endParaRPr lang="en-US" sz="4000" dirty="0"/>
          </a:p>
        </p:txBody>
      </p:sp>
      <p:sp>
        <p:nvSpPr>
          <p:cNvPr id="56326" name="Text Box 8"/>
          <p:cNvSpPr txBox="1">
            <a:spLocks noChangeArrowheads="1"/>
          </p:cNvSpPr>
          <p:nvPr/>
        </p:nvSpPr>
        <p:spPr bwMode="auto">
          <a:xfrm>
            <a:off x="2895600" y="5638800"/>
            <a:ext cx="762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i="1" dirty="0" smtClean="0"/>
              <a:t>x</a:t>
            </a:r>
            <a:endParaRPr lang="en-US" sz="4000" i="1" dirty="0"/>
          </a:p>
        </p:txBody>
      </p:sp>
      <p:sp>
        <p:nvSpPr>
          <p:cNvPr id="56327" name="Text Box 9"/>
          <p:cNvSpPr txBox="1">
            <a:spLocks noChangeArrowheads="1"/>
          </p:cNvSpPr>
          <p:nvPr/>
        </p:nvSpPr>
        <p:spPr bwMode="auto">
          <a:xfrm>
            <a:off x="4876800" y="5638801"/>
            <a:ext cx="1219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/>
              <a:t>   </a:t>
            </a:r>
            <a:r>
              <a:rPr lang="en-US" sz="4000" dirty="0" smtClean="0"/>
              <a:t>6</a:t>
            </a:r>
            <a:endParaRPr lang="en-US" sz="4000" dirty="0"/>
          </a:p>
        </p:txBody>
      </p:sp>
      <p:sp>
        <p:nvSpPr>
          <p:cNvPr id="56328" name="AutoShape 10"/>
          <p:cNvSpPr>
            <a:spLocks/>
          </p:cNvSpPr>
          <p:nvPr/>
        </p:nvSpPr>
        <p:spPr bwMode="auto">
          <a:xfrm>
            <a:off x="2057400" y="2743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9" name="AutoShape 11"/>
          <p:cNvSpPr>
            <a:spLocks/>
          </p:cNvSpPr>
          <p:nvPr/>
        </p:nvSpPr>
        <p:spPr bwMode="auto">
          <a:xfrm rot="-5400000">
            <a:off x="53340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30" name="AutoShape 12"/>
          <p:cNvSpPr>
            <a:spLocks/>
          </p:cNvSpPr>
          <p:nvPr/>
        </p:nvSpPr>
        <p:spPr bwMode="auto">
          <a:xfrm rot="-5400000">
            <a:off x="30861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Write an expression that shows how to find the area of the rectangle and uses the distributive property.</a:t>
            </a: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2590800" y="2209800"/>
            <a:ext cx="1371600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3962400" y="2209800"/>
            <a:ext cx="28956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5" name="Text Box 7"/>
          <p:cNvSpPr txBox="1">
            <a:spLocks noChangeArrowheads="1"/>
          </p:cNvSpPr>
          <p:nvPr/>
        </p:nvSpPr>
        <p:spPr bwMode="auto">
          <a:xfrm>
            <a:off x="1524000" y="2971800"/>
            <a:ext cx="685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 smtClean="0"/>
              <a:t>3</a:t>
            </a:r>
            <a:endParaRPr lang="en-US" sz="4000" dirty="0"/>
          </a:p>
        </p:txBody>
      </p:sp>
      <p:sp>
        <p:nvSpPr>
          <p:cNvPr id="56326" name="Text Box 8"/>
          <p:cNvSpPr txBox="1">
            <a:spLocks noChangeArrowheads="1"/>
          </p:cNvSpPr>
          <p:nvPr/>
        </p:nvSpPr>
        <p:spPr bwMode="auto">
          <a:xfrm>
            <a:off x="2895600" y="4724400"/>
            <a:ext cx="762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i="1" dirty="0" smtClean="0"/>
              <a:t>x</a:t>
            </a:r>
            <a:endParaRPr lang="en-US" sz="4000" i="1" dirty="0"/>
          </a:p>
        </p:txBody>
      </p:sp>
      <p:sp>
        <p:nvSpPr>
          <p:cNvPr id="56327" name="Text Box 9"/>
          <p:cNvSpPr txBox="1">
            <a:spLocks noChangeArrowheads="1"/>
          </p:cNvSpPr>
          <p:nvPr/>
        </p:nvSpPr>
        <p:spPr bwMode="auto">
          <a:xfrm>
            <a:off x="4876800" y="4800600"/>
            <a:ext cx="1219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/>
              <a:t>   </a:t>
            </a:r>
            <a:r>
              <a:rPr lang="en-US" sz="4000" dirty="0" smtClean="0"/>
              <a:t>6</a:t>
            </a:r>
            <a:endParaRPr lang="en-US" sz="4000" dirty="0"/>
          </a:p>
        </p:txBody>
      </p:sp>
      <p:sp>
        <p:nvSpPr>
          <p:cNvPr id="56328" name="AutoShape 10"/>
          <p:cNvSpPr>
            <a:spLocks/>
          </p:cNvSpPr>
          <p:nvPr/>
        </p:nvSpPr>
        <p:spPr bwMode="auto">
          <a:xfrm>
            <a:off x="2057400" y="22098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9" name="AutoShape 11"/>
          <p:cNvSpPr>
            <a:spLocks/>
          </p:cNvSpPr>
          <p:nvPr/>
        </p:nvSpPr>
        <p:spPr bwMode="auto">
          <a:xfrm rot="-5400000">
            <a:off x="5334000" y="3276600"/>
            <a:ext cx="228600" cy="28194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30" name="AutoShape 12"/>
          <p:cNvSpPr>
            <a:spLocks/>
          </p:cNvSpPr>
          <p:nvPr/>
        </p:nvSpPr>
        <p:spPr bwMode="auto">
          <a:xfrm rot="16200000">
            <a:off x="3162300" y="4000500"/>
            <a:ext cx="228600" cy="13716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8200" y="5638800"/>
            <a:ext cx="7459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The length can be represented by </a:t>
            </a:r>
            <a:r>
              <a:rPr lang="en-US" sz="3600" i="1" dirty="0" smtClean="0"/>
              <a:t>x</a:t>
            </a:r>
            <a:r>
              <a:rPr lang="en-US" sz="3600" dirty="0" smtClean="0"/>
              <a:t> + 6.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11430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Write an expression that shows how to find the area of the rectangle and uses the distributive property.</a:t>
            </a: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3276600" y="1905000"/>
            <a:ext cx="114300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4419600" y="1905000"/>
            <a:ext cx="2667000" cy="1752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5" name="Text Box 7"/>
          <p:cNvSpPr txBox="1">
            <a:spLocks noChangeArrowheads="1"/>
          </p:cNvSpPr>
          <p:nvPr/>
        </p:nvSpPr>
        <p:spPr bwMode="auto">
          <a:xfrm>
            <a:off x="2667000" y="2362200"/>
            <a:ext cx="685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 smtClean="0"/>
              <a:t>3</a:t>
            </a:r>
            <a:endParaRPr lang="en-US" sz="4000" dirty="0"/>
          </a:p>
        </p:txBody>
      </p:sp>
      <p:sp>
        <p:nvSpPr>
          <p:cNvPr id="56326" name="Text Box 8"/>
          <p:cNvSpPr txBox="1">
            <a:spLocks noChangeArrowheads="1"/>
          </p:cNvSpPr>
          <p:nvPr/>
        </p:nvSpPr>
        <p:spPr bwMode="auto">
          <a:xfrm>
            <a:off x="3429000" y="3406914"/>
            <a:ext cx="762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i="1" dirty="0" smtClean="0"/>
              <a:t>x</a:t>
            </a:r>
            <a:endParaRPr lang="en-US" sz="4000" i="1" dirty="0"/>
          </a:p>
        </p:txBody>
      </p:sp>
      <p:sp>
        <p:nvSpPr>
          <p:cNvPr id="56327" name="Text Box 9"/>
          <p:cNvSpPr txBox="1">
            <a:spLocks noChangeArrowheads="1"/>
          </p:cNvSpPr>
          <p:nvPr/>
        </p:nvSpPr>
        <p:spPr bwMode="auto">
          <a:xfrm>
            <a:off x="5334000" y="3505200"/>
            <a:ext cx="1219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/>
              <a:t>   </a:t>
            </a:r>
            <a:r>
              <a:rPr lang="en-US" sz="4000" dirty="0" smtClean="0"/>
              <a:t>6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4267200"/>
            <a:ext cx="743023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Therefore, the area can be expressed as</a:t>
            </a:r>
          </a:p>
          <a:p>
            <a:pPr algn="ctr"/>
            <a:r>
              <a:rPr lang="en-US" sz="3600" dirty="0" smtClean="0"/>
              <a:t>3(</a:t>
            </a:r>
            <a:r>
              <a:rPr lang="en-US" sz="3600" i="1" dirty="0" smtClean="0"/>
              <a:t>x</a:t>
            </a:r>
            <a:r>
              <a:rPr lang="en-US" sz="3600" dirty="0" smtClean="0"/>
              <a:t> + 6)</a:t>
            </a:r>
          </a:p>
          <a:p>
            <a:pPr algn="ctr"/>
            <a:r>
              <a:rPr lang="en-US" sz="3600" dirty="0" smtClean="0"/>
              <a:t>or</a:t>
            </a:r>
          </a:p>
          <a:p>
            <a:pPr algn="ctr"/>
            <a:r>
              <a:rPr lang="en-US" sz="3600" dirty="0" smtClean="0"/>
              <a:t>3</a:t>
            </a:r>
            <a:r>
              <a:rPr lang="en-US" sz="3600" i="1" dirty="0" smtClean="0"/>
              <a:t>x</a:t>
            </a:r>
            <a:r>
              <a:rPr lang="en-US" sz="3600" dirty="0" smtClean="0"/>
              <a:t> + 18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11430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The expression 10</a:t>
            </a:r>
            <a:r>
              <a:rPr lang="en-US" sz="3200" i="1" dirty="0" smtClean="0"/>
              <a:t>x</a:t>
            </a:r>
            <a:r>
              <a:rPr lang="en-US" sz="3200" dirty="0" smtClean="0"/>
              <a:t> + 15 can represent the area of the figure below.</a:t>
            </a: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3276600" y="1905000"/>
            <a:ext cx="114300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4419600" y="1905000"/>
            <a:ext cx="2667000" cy="1752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5" name="Text Box 7"/>
          <p:cNvSpPr txBox="1">
            <a:spLocks noChangeArrowheads="1"/>
          </p:cNvSpPr>
          <p:nvPr/>
        </p:nvSpPr>
        <p:spPr bwMode="auto">
          <a:xfrm>
            <a:off x="3352800" y="2362200"/>
            <a:ext cx="1066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 smtClean="0"/>
              <a:t>10</a:t>
            </a:r>
            <a:r>
              <a:rPr lang="en-US" sz="4000" i="1" dirty="0" smtClean="0"/>
              <a:t>x</a:t>
            </a:r>
            <a:endParaRPr lang="en-US" sz="4000" i="1" dirty="0"/>
          </a:p>
        </p:txBody>
      </p:sp>
      <p:sp>
        <p:nvSpPr>
          <p:cNvPr id="56327" name="Text Box 9"/>
          <p:cNvSpPr txBox="1">
            <a:spLocks noChangeArrowheads="1"/>
          </p:cNvSpPr>
          <p:nvPr/>
        </p:nvSpPr>
        <p:spPr bwMode="auto">
          <a:xfrm>
            <a:off x="4953000" y="2362200"/>
            <a:ext cx="1219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/>
              <a:t>   </a:t>
            </a:r>
            <a:r>
              <a:rPr lang="en-US" sz="4000" dirty="0" smtClean="0"/>
              <a:t>15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4114800"/>
            <a:ext cx="73917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Find the expression that represents the </a:t>
            </a:r>
          </a:p>
          <a:p>
            <a:r>
              <a:rPr lang="en-US" sz="3600" dirty="0" smtClean="0"/>
              <a:t>length and the width.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6477000"/>
            <a:ext cx="50754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This problem was taken from the 6</a:t>
            </a:r>
            <a:r>
              <a:rPr lang="en-US" sz="1100" baseline="30000" dirty="0" smtClean="0"/>
              <a:t>th</a:t>
            </a:r>
            <a:r>
              <a:rPr lang="en-US" sz="1100" dirty="0" smtClean="0"/>
              <a:t> Grade Mathematics Unpacked Content Document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11430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First, find the greatest common factor to represent the width.</a:t>
            </a: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3276600" y="1905000"/>
            <a:ext cx="114300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4419600" y="1905000"/>
            <a:ext cx="2667000" cy="1752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5" name="Text Box 7"/>
          <p:cNvSpPr txBox="1">
            <a:spLocks noChangeArrowheads="1"/>
          </p:cNvSpPr>
          <p:nvPr/>
        </p:nvSpPr>
        <p:spPr bwMode="auto">
          <a:xfrm>
            <a:off x="3352800" y="2362200"/>
            <a:ext cx="1066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 smtClean="0"/>
              <a:t>10</a:t>
            </a:r>
            <a:r>
              <a:rPr lang="en-US" sz="4000" i="1" dirty="0" smtClean="0"/>
              <a:t>x</a:t>
            </a:r>
            <a:endParaRPr lang="en-US" sz="4000" i="1" dirty="0"/>
          </a:p>
        </p:txBody>
      </p:sp>
      <p:sp>
        <p:nvSpPr>
          <p:cNvPr id="56327" name="Text Box 9"/>
          <p:cNvSpPr txBox="1">
            <a:spLocks noChangeArrowheads="1"/>
          </p:cNvSpPr>
          <p:nvPr/>
        </p:nvSpPr>
        <p:spPr bwMode="auto">
          <a:xfrm>
            <a:off x="4953000" y="2362200"/>
            <a:ext cx="1219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/>
              <a:t>   </a:t>
            </a:r>
            <a:r>
              <a:rPr lang="en-US" sz="4000" dirty="0" smtClean="0"/>
              <a:t>15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4114800"/>
            <a:ext cx="6968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What is the greatest common factor?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6477000"/>
            <a:ext cx="50754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This problem was taken from the 6</a:t>
            </a:r>
            <a:r>
              <a:rPr lang="en-US" sz="1100" baseline="30000" dirty="0" smtClean="0"/>
              <a:t>th</a:t>
            </a:r>
            <a:r>
              <a:rPr lang="en-US" sz="1100" dirty="0" smtClean="0"/>
              <a:t> Grade Mathematics Unpacked Content Document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11430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The GCF is 5.</a:t>
            </a:r>
          </a:p>
        </p:txBody>
      </p:sp>
      <p:sp>
        <p:nvSpPr>
          <p:cNvPr id="56325" name="Text Box 7"/>
          <p:cNvSpPr txBox="1">
            <a:spLocks noChangeArrowheads="1"/>
          </p:cNvSpPr>
          <p:nvPr/>
        </p:nvSpPr>
        <p:spPr bwMode="auto">
          <a:xfrm>
            <a:off x="3352800" y="2362200"/>
            <a:ext cx="1066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 smtClean="0"/>
              <a:t>10</a:t>
            </a:r>
            <a:r>
              <a:rPr lang="en-US" sz="4000" i="1" dirty="0" smtClean="0"/>
              <a:t>x</a:t>
            </a:r>
            <a:endParaRPr lang="en-US" sz="4000" i="1" dirty="0"/>
          </a:p>
        </p:txBody>
      </p:sp>
      <p:sp>
        <p:nvSpPr>
          <p:cNvPr id="56327" name="Text Box 9"/>
          <p:cNvSpPr txBox="1">
            <a:spLocks noChangeArrowheads="1"/>
          </p:cNvSpPr>
          <p:nvPr/>
        </p:nvSpPr>
        <p:spPr bwMode="auto">
          <a:xfrm>
            <a:off x="4953000" y="2362200"/>
            <a:ext cx="1219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/>
              <a:t>   </a:t>
            </a:r>
            <a:r>
              <a:rPr lang="en-US" sz="4000" dirty="0" smtClean="0"/>
              <a:t>15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4038600"/>
            <a:ext cx="866455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Then use the distributive property to find the length</a:t>
            </a:r>
          </a:p>
          <a:p>
            <a:pPr algn="ctr"/>
            <a:r>
              <a:rPr lang="en-US" sz="3200" dirty="0" smtClean="0"/>
              <a:t>(2x + 3) </a:t>
            </a:r>
          </a:p>
          <a:p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6477000"/>
            <a:ext cx="50754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This problem was taken from the 6</a:t>
            </a:r>
            <a:r>
              <a:rPr lang="en-US" sz="1100" baseline="30000" dirty="0" smtClean="0"/>
              <a:t>th</a:t>
            </a:r>
            <a:r>
              <a:rPr lang="en-US" sz="1100" dirty="0" smtClean="0"/>
              <a:t> Grade Mathematics Unpacked Content Document</a:t>
            </a:r>
            <a:endParaRPr lang="en-US" sz="11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3429000" y="2362200"/>
            <a:ext cx="0" cy="76200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429000" y="3124200"/>
            <a:ext cx="25146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2438400" y="2362200"/>
            <a:ext cx="1219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/>
              <a:t>   </a:t>
            </a:r>
            <a:r>
              <a:rPr lang="en-US" sz="4000" dirty="0" smtClean="0"/>
              <a:t>5</a:t>
            </a:r>
            <a:endParaRPr lang="en-US" sz="4000" dirty="0"/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048000" y="3124200"/>
            <a:ext cx="1219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/>
              <a:t>   </a:t>
            </a:r>
            <a:r>
              <a:rPr lang="en-US" sz="4000" dirty="0" smtClean="0"/>
              <a:t>2x</a:t>
            </a:r>
            <a:endParaRPr lang="en-US" sz="4000" dirty="0"/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4953000" y="3124200"/>
            <a:ext cx="1219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/>
              <a:t>   </a:t>
            </a:r>
            <a:r>
              <a:rPr lang="en-US" sz="4000" dirty="0" smtClean="0"/>
              <a:t>3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Find the area of the rectangle.</a:t>
            </a:r>
            <a:br>
              <a:rPr lang="en-US" sz="4000">
                <a:solidFill>
                  <a:schemeClr val="tx2"/>
                </a:solidFill>
              </a:rPr>
            </a:br>
            <a:r>
              <a:rPr lang="en-US" sz="4000">
                <a:solidFill>
                  <a:schemeClr val="tx2"/>
                </a:solidFill>
              </a:rPr>
              <a:t>Area = length x width</a:t>
            </a:r>
          </a:p>
        </p:txBody>
      </p:sp>
      <p:sp>
        <p:nvSpPr>
          <p:cNvPr id="34819" name="Text Box 6"/>
          <p:cNvSpPr txBox="1">
            <a:spLocks noChangeArrowheads="1"/>
          </p:cNvSpPr>
          <p:nvPr/>
        </p:nvSpPr>
        <p:spPr bwMode="auto">
          <a:xfrm>
            <a:off x="1143000" y="35052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6 ft</a:t>
            </a:r>
          </a:p>
        </p:txBody>
      </p:sp>
      <p:sp>
        <p:nvSpPr>
          <p:cNvPr id="34820" name="Text Box 7"/>
          <p:cNvSpPr txBox="1">
            <a:spLocks noChangeArrowheads="1"/>
          </p:cNvSpPr>
          <p:nvPr/>
        </p:nvSpPr>
        <p:spPr bwMode="auto">
          <a:xfrm>
            <a:off x="2819400" y="5715000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20 ft			+ 	4 ft</a:t>
            </a:r>
          </a:p>
        </p:txBody>
      </p:sp>
      <p:sp>
        <p:nvSpPr>
          <p:cNvPr id="34821" name="Rectangle 9"/>
          <p:cNvSpPr>
            <a:spLocks noChangeArrowheads="1"/>
          </p:cNvSpPr>
          <p:nvPr/>
        </p:nvSpPr>
        <p:spPr bwMode="auto">
          <a:xfrm>
            <a:off x="5943600" y="3048000"/>
            <a:ext cx="1828800" cy="2514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2" name="Rectangle 10"/>
          <p:cNvSpPr>
            <a:spLocks noChangeArrowheads="1"/>
          </p:cNvSpPr>
          <p:nvPr/>
        </p:nvSpPr>
        <p:spPr bwMode="auto">
          <a:xfrm>
            <a:off x="2362200" y="3048000"/>
            <a:ext cx="3200400" cy="2514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11430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The factors (dimensions) of this figure would be 5(2x + 3)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" y="6477000"/>
            <a:ext cx="50754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This problem was taken from the 6</a:t>
            </a:r>
            <a:r>
              <a:rPr lang="en-US" sz="1100" baseline="30000" dirty="0" smtClean="0"/>
              <a:t>th</a:t>
            </a:r>
            <a:r>
              <a:rPr lang="en-US" sz="1100" dirty="0" smtClean="0"/>
              <a:t> Grade Mathematics Unpacked Content Document</a:t>
            </a:r>
            <a:endParaRPr lang="en-US" sz="1100" dirty="0"/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2438400" y="2362200"/>
            <a:ext cx="1219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/>
              <a:t>   </a:t>
            </a: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2971800" y="1905000"/>
            <a:ext cx="114300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4114800" y="1905000"/>
            <a:ext cx="2667000" cy="1752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2362200" y="2362200"/>
            <a:ext cx="685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 smtClean="0"/>
              <a:t>5</a:t>
            </a:r>
            <a:endParaRPr lang="en-US" sz="4000" dirty="0"/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3124200" y="3505200"/>
            <a:ext cx="762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i="1" dirty="0" smtClean="0"/>
              <a:t>2x</a:t>
            </a:r>
            <a:endParaRPr lang="en-US" sz="4000" i="1" dirty="0"/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5029200" y="3505200"/>
            <a:ext cx="1219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/>
              <a:t>   </a:t>
            </a:r>
            <a:r>
              <a:rPr lang="en-US" sz="4000" dirty="0" smtClean="0"/>
              <a:t>3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Practice Time</a:t>
            </a:r>
          </a:p>
        </p:txBody>
      </p:sp>
      <p:pic>
        <p:nvPicPr>
          <p:cNvPr id="62467" name="Picture 5" descr="AG00040_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90800" y="2209800"/>
            <a:ext cx="4189413" cy="4648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>
                <a:solidFill>
                  <a:schemeClr val="tx2"/>
                </a:solidFill>
              </a:rPr>
              <a:t>Write an expression that shows how to find the area of the rectangle and uses the distributive property.</a:t>
            </a:r>
          </a:p>
        </p:txBody>
      </p:sp>
      <p:sp>
        <p:nvSpPr>
          <p:cNvPr id="73731" name="Rectangle 5"/>
          <p:cNvSpPr>
            <a:spLocks noChangeArrowheads="1"/>
          </p:cNvSpPr>
          <p:nvPr/>
        </p:nvSpPr>
        <p:spPr bwMode="auto">
          <a:xfrm>
            <a:off x="2743200" y="3124200"/>
            <a:ext cx="1219200" cy="1828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732" name="Rectangle 6"/>
          <p:cNvSpPr>
            <a:spLocks noChangeArrowheads="1"/>
          </p:cNvSpPr>
          <p:nvPr/>
        </p:nvSpPr>
        <p:spPr bwMode="auto">
          <a:xfrm>
            <a:off x="3962400" y="3124200"/>
            <a:ext cx="2895600" cy="18288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733" name="Text Box 7"/>
          <p:cNvSpPr txBox="1">
            <a:spLocks noChangeArrowheads="1"/>
          </p:cNvSpPr>
          <p:nvPr/>
        </p:nvSpPr>
        <p:spPr bwMode="auto">
          <a:xfrm>
            <a:off x="9144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73734" name="Text Box 8"/>
          <p:cNvSpPr txBox="1">
            <a:spLocks noChangeArrowheads="1"/>
          </p:cNvSpPr>
          <p:nvPr/>
        </p:nvSpPr>
        <p:spPr bwMode="auto">
          <a:xfrm>
            <a:off x="25146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3 yds</a:t>
            </a:r>
          </a:p>
        </p:txBody>
      </p:sp>
      <p:sp>
        <p:nvSpPr>
          <p:cNvPr id="73735" name="Text Box 9"/>
          <p:cNvSpPr txBox="1">
            <a:spLocks noChangeArrowheads="1"/>
          </p:cNvSpPr>
          <p:nvPr/>
        </p:nvSpPr>
        <p:spPr bwMode="auto">
          <a:xfrm>
            <a:off x="47244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9 yds</a:t>
            </a:r>
          </a:p>
        </p:txBody>
      </p:sp>
      <p:sp>
        <p:nvSpPr>
          <p:cNvPr id="73736" name="AutoShape 10"/>
          <p:cNvSpPr>
            <a:spLocks/>
          </p:cNvSpPr>
          <p:nvPr/>
        </p:nvSpPr>
        <p:spPr bwMode="auto">
          <a:xfrm>
            <a:off x="2057400" y="3200400"/>
            <a:ext cx="381000" cy="1676400"/>
          </a:xfrm>
          <a:prstGeom prst="leftBrace">
            <a:avLst>
              <a:gd name="adj1" fmla="val 3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737" name="AutoShape 11"/>
          <p:cNvSpPr>
            <a:spLocks/>
          </p:cNvSpPr>
          <p:nvPr/>
        </p:nvSpPr>
        <p:spPr bwMode="auto">
          <a:xfrm rot="-5400000">
            <a:off x="53340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738" name="AutoShape 12"/>
          <p:cNvSpPr>
            <a:spLocks/>
          </p:cNvSpPr>
          <p:nvPr/>
        </p:nvSpPr>
        <p:spPr bwMode="auto">
          <a:xfrm rot="-5400000">
            <a:off x="30861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>
                <a:solidFill>
                  <a:schemeClr val="tx2"/>
                </a:solidFill>
              </a:rPr>
              <a:t>Write an expression that shows how to find the area of the rectangle and uses the distributive property.</a:t>
            </a:r>
          </a:p>
        </p:txBody>
      </p:sp>
      <p:sp>
        <p:nvSpPr>
          <p:cNvPr id="73731" name="Rectangle 5"/>
          <p:cNvSpPr>
            <a:spLocks noChangeArrowheads="1"/>
          </p:cNvSpPr>
          <p:nvPr/>
        </p:nvSpPr>
        <p:spPr bwMode="auto">
          <a:xfrm>
            <a:off x="2743200" y="3124200"/>
            <a:ext cx="1219200" cy="1828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732" name="Rectangle 6"/>
          <p:cNvSpPr>
            <a:spLocks noChangeArrowheads="1"/>
          </p:cNvSpPr>
          <p:nvPr/>
        </p:nvSpPr>
        <p:spPr bwMode="auto">
          <a:xfrm>
            <a:off x="3962400" y="3124200"/>
            <a:ext cx="2895600" cy="18288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733" name="Text Box 7"/>
          <p:cNvSpPr txBox="1">
            <a:spLocks noChangeArrowheads="1"/>
          </p:cNvSpPr>
          <p:nvPr/>
        </p:nvSpPr>
        <p:spPr bwMode="auto">
          <a:xfrm>
            <a:off x="9144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73734" name="Text Box 8"/>
          <p:cNvSpPr txBox="1">
            <a:spLocks noChangeArrowheads="1"/>
          </p:cNvSpPr>
          <p:nvPr/>
        </p:nvSpPr>
        <p:spPr bwMode="auto">
          <a:xfrm>
            <a:off x="25146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3 yds</a:t>
            </a:r>
          </a:p>
        </p:txBody>
      </p:sp>
      <p:sp>
        <p:nvSpPr>
          <p:cNvPr id="73735" name="Text Box 9"/>
          <p:cNvSpPr txBox="1">
            <a:spLocks noChangeArrowheads="1"/>
          </p:cNvSpPr>
          <p:nvPr/>
        </p:nvSpPr>
        <p:spPr bwMode="auto">
          <a:xfrm>
            <a:off x="47244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9 yds</a:t>
            </a:r>
          </a:p>
        </p:txBody>
      </p:sp>
      <p:sp>
        <p:nvSpPr>
          <p:cNvPr id="73736" name="AutoShape 10"/>
          <p:cNvSpPr>
            <a:spLocks/>
          </p:cNvSpPr>
          <p:nvPr/>
        </p:nvSpPr>
        <p:spPr bwMode="auto">
          <a:xfrm>
            <a:off x="2057400" y="3200400"/>
            <a:ext cx="381000" cy="1676400"/>
          </a:xfrm>
          <a:prstGeom prst="leftBrace">
            <a:avLst>
              <a:gd name="adj1" fmla="val 3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737" name="AutoShape 11"/>
          <p:cNvSpPr>
            <a:spLocks/>
          </p:cNvSpPr>
          <p:nvPr/>
        </p:nvSpPr>
        <p:spPr bwMode="auto">
          <a:xfrm rot="-5400000">
            <a:off x="53340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738" name="AutoShape 12"/>
          <p:cNvSpPr>
            <a:spLocks/>
          </p:cNvSpPr>
          <p:nvPr/>
        </p:nvSpPr>
        <p:spPr bwMode="auto">
          <a:xfrm rot="-5400000">
            <a:off x="30861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581400" y="1981200"/>
            <a:ext cx="1675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4(3 + 9)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Write </a:t>
            </a:r>
            <a:r>
              <a:rPr lang="en-US" sz="3200" dirty="0">
                <a:solidFill>
                  <a:schemeClr val="tx2"/>
                </a:solidFill>
              </a:rPr>
              <a:t>an expression that shows how to find the area of the rectangle and uses the distributive property.</a:t>
            </a:r>
          </a:p>
        </p:txBody>
      </p:sp>
      <p:sp>
        <p:nvSpPr>
          <p:cNvPr id="74755" name="Rectangle 5"/>
          <p:cNvSpPr>
            <a:spLocks noChangeArrowheads="1"/>
          </p:cNvSpPr>
          <p:nvPr/>
        </p:nvSpPr>
        <p:spPr bwMode="auto">
          <a:xfrm>
            <a:off x="2286000" y="3124200"/>
            <a:ext cx="1219200" cy="1828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56" name="Rectangle 6"/>
          <p:cNvSpPr>
            <a:spLocks noChangeArrowheads="1"/>
          </p:cNvSpPr>
          <p:nvPr/>
        </p:nvSpPr>
        <p:spPr bwMode="auto">
          <a:xfrm>
            <a:off x="4724400" y="3124200"/>
            <a:ext cx="2895600" cy="18288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57" name="Text Box 7"/>
          <p:cNvSpPr txBox="1">
            <a:spLocks noChangeArrowheads="1"/>
          </p:cNvSpPr>
          <p:nvPr/>
        </p:nvSpPr>
        <p:spPr bwMode="auto">
          <a:xfrm>
            <a:off x="4572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74758" name="Text Box 8"/>
          <p:cNvSpPr txBox="1">
            <a:spLocks noChangeArrowheads="1"/>
          </p:cNvSpPr>
          <p:nvPr/>
        </p:nvSpPr>
        <p:spPr bwMode="auto">
          <a:xfrm>
            <a:off x="20574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3 yds</a:t>
            </a:r>
          </a:p>
        </p:txBody>
      </p:sp>
      <p:sp>
        <p:nvSpPr>
          <p:cNvPr id="74759" name="Text Box 9"/>
          <p:cNvSpPr txBox="1">
            <a:spLocks noChangeArrowheads="1"/>
          </p:cNvSpPr>
          <p:nvPr/>
        </p:nvSpPr>
        <p:spPr bwMode="auto">
          <a:xfrm>
            <a:off x="54864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9 yds</a:t>
            </a:r>
          </a:p>
        </p:txBody>
      </p:sp>
      <p:sp>
        <p:nvSpPr>
          <p:cNvPr id="74760" name="AutoShape 10"/>
          <p:cNvSpPr>
            <a:spLocks/>
          </p:cNvSpPr>
          <p:nvPr/>
        </p:nvSpPr>
        <p:spPr bwMode="auto">
          <a:xfrm>
            <a:off x="1600200" y="3200400"/>
            <a:ext cx="381000" cy="1676400"/>
          </a:xfrm>
          <a:prstGeom prst="leftBrace">
            <a:avLst>
              <a:gd name="adj1" fmla="val 3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61" name="AutoShape 11"/>
          <p:cNvSpPr>
            <a:spLocks/>
          </p:cNvSpPr>
          <p:nvPr/>
        </p:nvSpPr>
        <p:spPr bwMode="auto">
          <a:xfrm rot="-5400000">
            <a:off x="60960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62" name="AutoShape 12"/>
          <p:cNvSpPr>
            <a:spLocks/>
          </p:cNvSpPr>
          <p:nvPr/>
        </p:nvSpPr>
        <p:spPr bwMode="auto">
          <a:xfrm rot="-5400000">
            <a:off x="26289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>
                <a:solidFill>
                  <a:schemeClr val="tx2"/>
                </a:solidFill>
              </a:rPr>
              <a:t>Write an expression that shows how to find the area of the rectangle and uses the distributive property.</a:t>
            </a:r>
          </a:p>
        </p:txBody>
      </p:sp>
      <p:sp>
        <p:nvSpPr>
          <p:cNvPr id="75779" name="Rectangle 5"/>
          <p:cNvSpPr>
            <a:spLocks noChangeArrowheads="1"/>
          </p:cNvSpPr>
          <p:nvPr/>
        </p:nvSpPr>
        <p:spPr bwMode="auto">
          <a:xfrm>
            <a:off x="2057400" y="3124200"/>
            <a:ext cx="1219200" cy="1828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5780" name="Rectangle 6"/>
          <p:cNvSpPr>
            <a:spLocks noChangeArrowheads="1"/>
          </p:cNvSpPr>
          <p:nvPr/>
        </p:nvSpPr>
        <p:spPr bwMode="auto">
          <a:xfrm>
            <a:off x="5257800" y="3124200"/>
            <a:ext cx="2895600" cy="18288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5781" name="Text Box 7"/>
          <p:cNvSpPr txBox="1">
            <a:spLocks noChangeArrowheads="1"/>
          </p:cNvSpPr>
          <p:nvPr/>
        </p:nvSpPr>
        <p:spPr bwMode="auto">
          <a:xfrm>
            <a:off x="2286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75782" name="Text Box 8"/>
          <p:cNvSpPr txBox="1">
            <a:spLocks noChangeArrowheads="1"/>
          </p:cNvSpPr>
          <p:nvPr/>
        </p:nvSpPr>
        <p:spPr bwMode="auto">
          <a:xfrm>
            <a:off x="18288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3 yds</a:t>
            </a:r>
          </a:p>
        </p:txBody>
      </p:sp>
      <p:sp>
        <p:nvSpPr>
          <p:cNvPr id="75783" name="Text Box 9"/>
          <p:cNvSpPr txBox="1">
            <a:spLocks noChangeArrowheads="1"/>
          </p:cNvSpPr>
          <p:nvPr/>
        </p:nvSpPr>
        <p:spPr bwMode="auto">
          <a:xfrm>
            <a:off x="60198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9 yds</a:t>
            </a:r>
          </a:p>
        </p:txBody>
      </p:sp>
      <p:sp>
        <p:nvSpPr>
          <p:cNvPr id="75784" name="AutoShape 10"/>
          <p:cNvSpPr>
            <a:spLocks/>
          </p:cNvSpPr>
          <p:nvPr/>
        </p:nvSpPr>
        <p:spPr bwMode="auto">
          <a:xfrm>
            <a:off x="1371600" y="3200400"/>
            <a:ext cx="381000" cy="1676400"/>
          </a:xfrm>
          <a:prstGeom prst="leftBrace">
            <a:avLst>
              <a:gd name="adj1" fmla="val 3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5785" name="AutoShape 11"/>
          <p:cNvSpPr>
            <a:spLocks/>
          </p:cNvSpPr>
          <p:nvPr/>
        </p:nvSpPr>
        <p:spPr bwMode="auto">
          <a:xfrm rot="-5400000">
            <a:off x="66294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5786" name="AutoShape 12"/>
          <p:cNvSpPr>
            <a:spLocks/>
          </p:cNvSpPr>
          <p:nvPr/>
        </p:nvSpPr>
        <p:spPr bwMode="auto">
          <a:xfrm rot="-5400000">
            <a:off x="24003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>
                <a:solidFill>
                  <a:schemeClr val="tx2"/>
                </a:solidFill>
              </a:rPr>
              <a:t>Write an expression that shows how to find the area of the rectangle and uses the distributive property.</a:t>
            </a:r>
          </a:p>
        </p:txBody>
      </p:sp>
      <p:sp>
        <p:nvSpPr>
          <p:cNvPr id="76803" name="Rectangle 5"/>
          <p:cNvSpPr>
            <a:spLocks noChangeArrowheads="1"/>
          </p:cNvSpPr>
          <p:nvPr/>
        </p:nvSpPr>
        <p:spPr bwMode="auto">
          <a:xfrm>
            <a:off x="2057400" y="3124200"/>
            <a:ext cx="1219200" cy="1828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804" name="Rectangle 6"/>
          <p:cNvSpPr>
            <a:spLocks noChangeArrowheads="1"/>
          </p:cNvSpPr>
          <p:nvPr/>
        </p:nvSpPr>
        <p:spPr bwMode="auto">
          <a:xfrm>
            <a:off x="5257800" y="3124200"/>
            <a:ext cx="2895600" cy="18288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805" name="Text Box 7"/>
          <p:cNvSpPr txBox="1">
            <a:spLocks noChangeArrowheads="1"/>
          </p:cNvSpPr>
          <p:nvPr/>
        </p:nvSpPr>
        <p:spPr bwMode="auto">
          <a:xfrm>
            <a:off x="2286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76806" name="Text Box 8"/>
          <p:cNvSpPr txBox="1">
            <a:spLocks noChangeArrowheads="1"/>
          </p:cNvSpPr>
          <p:nvPr/>
        </p:nvSpPr>
        <p:spPr bwMode="auto">
          <a:xfrm>
            <a:off x="18288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3 yds</a:t>
            </a:r>
          </a:p>
        </p:txBody>
      </p:sp>
      <p:sp>
        <p:nvSpPr>
          <p:cNvPr id="76807" name="Text Box 9"/>
          <p:cNvSpPr txBox="1">
            <a:spLocks noChangeArrowheads="1"/>
          </p:cNvSpPr>
          <p:nvPr/>
        </p:nvSpPr>
        <p:spPr bwMode="auto">
          <a:xfrm>
            <a:off x="60198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9 yds</a:t>
            </a:r>
          </a:p>
        </p:txBody>
      </p:sp>
      <p:sp>
        <p:nvSpPr>
          <p:cNvPr id="76808" name="AutoShape 10"/>
          <p:cNvSpPr>
            <a:spLocks/>
          </p:cNvSpPr>
          <p:nvPr/>
        </p:nvSpPr>
        <p:spPr bwMode="auto">
          <a:xfrm>
            <a:off x="1371600" y="3200400"/>
            <a:ext cx="381000" cy="1676400"/>
          </a:xfrm>
          <a:prstGeom prst="leftBrace">
            <a:avLst>
              <a:gd name="adj1" fmla="val 3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809" name="AutoShape 11"/>
          <p:cNvSpPr>
            <a:spLocks/>
          </p:cNvSpPr>
          <p:nvPr/>
        </p:nvSpPr>
        <p:spPr bwMode="auto">
          <a:xfrm rot="-5400000">
            <a:off x="66294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810" name="AutoShape 12"/>
          <p:cNvSpPr>
            <a:spLocks/>
          </p:cNvSpPr>
          <p:nvPr/>
        </p:nvSpPr>
        <p:spPr bwMode="auto">
          <a:xfrm rot="-5400000">
            <a:off x="24003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811" name="Text Box 13"/>
          <p:cNvSpPr txBox="1">
            <a:spLocks noChangeArrowheads="1"/>
          </p:cNvSpPr>
          <p:nvPr/>
        </p:nvSpPr>
        <p:spPr bwMode="auto">
          <a:xfrm>
            <a:off x="3810000" y="3352800"/>
            <a:ext cx="914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76812" name="AutoShape 14"/>
          <p:cNvSpPr>
            <a:spLocks/>
          </p:cNvSpPr>
          <p:nvPr/>
        </p:nvSpPr>
        <p:spPr bwMode="auto">
          <a:xfrm>
            <a:off x="4724400" y="3200400"/>
            <a:ext cx="381000" cy="1676400"/>
          </a:xfrm>
          <a:prstGeom prst="leftBrace">
            <a:avLst>
              <a:gd name="adj1" fmla="val 3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>
                <a:solidFill>
                  <a:schemeClr val="tx2"/>
                </a:solidFill>
              </a:rPr>
              <a:t>Write an expression that shows how to find the area of the rectangle and uses the distributive property.</a:t>
            </a:r>
          </a:p>
        </p:txBody>
      </p:sp>
      <p:sp>
        <p:nvSpPr>
          <p:cNvPr id="77827" name="Rectangle 5"/>
          <p:cNvSpPr>
            <a:spLocks noChangeArrowheads="1"/>
          </p:cNvSpPr>
          <p:nvPr/>
        </p:nvSpPr>
        <p:spPr bwMode="auto">
          <a:xfrm>
            <a:off x="2057400" y="3124200"/>
            <a:ext cx="12192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7828" name="Rectangle 6"/>
          <p:cNvSpPr>
            <a:spLocks noChangeArrowheads="1"/>
          </p:cNvSpPr>
          <p:nvPr/>
        </p:nvSpPr>
        <p:spPr bwMode="auto">
          <a:xfrm>
            <a:off x="5257800" y="3124200"/>
            <a:ext cx="2895600" cy="18288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7829" name="Text Box 7"/>
          <p:cNvSpPr txBox="1">
            <a:spLocks noChangeArrowheads="1"/>
          </p:cNvSpPr>
          <p:nvPr/>
        </p:nvSpPr>
        <p:spPr bwMode="auto">
          <a:xfrm>
            <a:off x="2286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77830" name="Text Box 8"/>
          <p:cNvSpPr txBox="1">
            <a:spLocks noChangeArrowheads="1"/>
          </p:cNvSpPr>
          <p:nvPr/>
        </p:nvSpPr>
        <p:spPr bwMode="auto">
          <a:xfrm>
            <a:off x="18288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3 yds</a:t>
            </a:r>
          </a:p>
        </p:txBody>
      </p:sp>
      <p:sp>
        <p:nvSpPr>
          <p:cNvPr id="77831" name="Text Box 9"/>
          <p:cNvSpPr txBox="1">
            <a:spLocks noChangeArrowheads="1"/>
          </p:cNvSpPr>
          <p:nvPr/>
        </p:nvSpPr>
        <p:spPr bwMode="auto">
          <a:xfrm>
            <a:off x="60198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9 yds</a:t>
            </a:r>
          </a:p>
        </p:txBody>
      </p:sp>
      <p:sp>
        <p:nvSpPr>
          <p:cNvPr id="77832" name="AutoShape 10"/>
          <p:cNvSpPr>
            <a:spLocks/>
          </p:cNvSpPr>
          <p:nvPr/>
        </p:nvSpPr>
        <p:spPr bwMode="auto">
          <a:xfrm>
            <a:off x="1371600" y="3200400"/>
            <a:ext cx="381000" cy="1676400"/>
          </a:xfrm>
          <a:prstGeom prst="leftBrace">
            <a:avLst>
              <a:gd name="adj1" fmla="val 3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7833" name="AutoShape 11"/>
          <p:cNvSpPr>
            <a:spLocks/>
          </p:cNvSpPr>
          <p:nvPr/>
        </p:nvSpPr>
        <p:spPr bwMode="auto">
          <a:xfrm rot="-5400000">
            <a:off x="66294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7834" name="AutoShape 12"/>
          <p:cNvSpPr>
            <a:spLocks/>
          </p:cNvSpPr>
          <p:nvPr/>
        </p:nvSpPr>
        <p:spPr bwMode="auto">
          <a:xfrm rot="-5400000">
            <a:off x="24003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7835" name="Text Box 13"/>
          <p:cNvSpPr txBox="1">
            <a:spLocks noChangeArrowheads="1"/>
          </p:cNvSpPr>
          <p:nvPr/>
        </p:nvSpPr>
        <p:spPr bwMode="auto">
          <a:xfrm>
            <a:off x="3810000" y="3352800"/>
            <a:ext cx="914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77836" name="AutoShape 14"/>
          <p:cNvSpPr>
            <a:spLocks/>
          </p:cNvSpPr>
          <p:nvPr/>
        </p:nvSpPr>
        <p:spPr bwMode="auto">
          <a:xfrm>
            <a:off x="4724400" y="3200400"/>
            <a:ext cx="381000" cy="1676400"/>
          </a:xfrm>
          <a:prstGeom prst="leftBrace">
            <a:avLst>
              <a:gd name="adj1" fmla="val 3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7837" name="Text Box 15"/>
          <p:cNvSpPr txBox="1">
            <a:spLocks noChangeArrowheads="1"/>
          </p:cNvSpPr>
          <p:nvPr/>
        </p:nvSpPr>
        <p:spPr bwMode="auto">
          <a:xfrm>
            <a:off x="2133600" y="36576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4 x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>
                <a:solidFill>
                  <a:schemeClr val="tx2"/>
                </a:solidFill>
              </a:rPr>
              <a:t>Write an expression that shows how to find the area of the rectangle and uses the distributive property.</a:t>
            </a:r>
          </a:p>
        </p:txBody>
      </p:sp>
      <p:sp>
        <p:nvSpPr>
          <p:cNvPr id="78851" name="Rectangle 5"/>
          <p:cNvSpPr>
            <a:spLocks noChangeArrowheads="1"/>
          </p:cNvSpPr>
          <p:nvPr/>
        </p:nvSpPr>
        <p:spPr bwMode="auto">
          <a:xfrm>
            <a:off x="2057400" y="3124200"/>
            <a:ext cx="12192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852" name="Rectangle 6"/>
          <p:cNvSpPr>
            <a:spLocks noChangeArrowheads="1"/>
          </p:cNvSpPr>
          <p:nvPr/>
        </p:nvSpPr>
        <p:spPr bwMode="auto">
          <a:xfrm>
            <a:off x="5257800" y="3124200"/>
            <a:ext cx="28956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853" name="Text Box 7"/>
          <p:cNvSpPr txBox="1">
            <a:spLocks noChangeArrowheads="1"/>
          </p:cNvSpPr>
          <p:nvPr/>
        </p:nvSpPr>
        <p:spPr bwMode="auto">
          <a:xfrm>
            <a:off x="2286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78854" name="Text Box 8"/>
          <p:cNvSpPr txBox="1">
            <a:spLocks noChangeArrowheads="1"/>
          </p:cNvSpPr>
          <p:nvPr/>
        </p:nvSpPr>
        <p:spPr bwMode="auto">
          <a:xfrm>
            <a:off x="18288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3 yds</a:t>
            </a:r>
          </a:p>
        </p:txBody>
      </p:sp>
      <p:sp>
        <p:nvSpPr>
          <p:cNvPr id="78855" name="Text Box 9"/>
          <p:cNvSpPr txBox="1">
            <a:spLocks noChangeArrowheads="1"/>
          </p:cNvSpPr>
          <p:nvPr/>
        </p:nvSpPr>
        <p:spPr bwMode="auto">
          <a:xfrm>
            <a:off x="60198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9 yds</a:t>
            </a:r>
          </a:p>
        </p:txBody>
      </p:sp>
      <p:sp>
        <p:nvSpPr>
          <p:cNvPr id="78856" name="AutoShape 10"/>
          <p:cNvSpPr>
            <a:spLocks/>
          </p:cNvSpPr>
          <p:nvPr/>
        </p:nvSpPr>
        <p:spPr bwMode="auto">
          <a:xfrm>
            <a:off x="1371600" y="3200400"/>
            <a:ext cx="381000" cy="1676400"/>
          </a:xfrm>
          <a:prstGeom prst="leftBrace">
            <a:avLst>
              <a:gd name="adj1" fmla="val 3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857" name="AutoShape 11"/>
          <p:cNvSpPr>
            <a:spLocks/>
          </p:cNvSpPr>
          <p:nvPr/>
        </p:nvSpPr>
        <p:spPr bwMode="auto">
          <a:xfrm rot="-5400000">
            <a:off x="66294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858" name="AutoShape 12"/>
          <p:cNvSpPr>
            <a:spLocks/>
          </p:cNvSpPr>
          <p:nvPr/>
        </p:nvSpPr>
        <p:spPr bwMode="auto">
          <a:xfrm rot="-5400000">
            <a:off x="24003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859" name="Text Box 13"/>
          <p:cNvSpPr txBox="1">
            <a:spLocks noChangeArrowheads="1"/>
          </p:cNvSpPr>
          <p:nvPr/>
        </p:nvSpPr>
        <p:spPr bwMode="auto">
          <a:xfrm>
            <a:off x="3810000" y="3352800"/>
            <a:ext cx="914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78860" name="AutoShape 14"/>
          <p:cNvSpPr>
            <a:spLocks/>
          </p:cNvSpPr>
          <p:nvPr/>
        </p:nvSpPr>
        <p:spPr bwMode="auto">
          <a:xfrm>
            <a:off x="4724400" y="3200400"/>
            <a:ext cx="381000" cy="1676400"/>
          </a:xfrm>
          <a:prstGeom prst="leftBrace">
            <a:avLst>
              <a:gd name="adj1" fmla="val 3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861" name="Text Box 15"/>
          <p:cNvSpPr txBox="1">
            <a:spLocks noChangeArrowheads="1"/>
          </p:cNvSpPr>
          <p:nvPr/>
        </p:nvSpPr>
        <p:spPr bwMode="auto">
          <a:xfrm>
            <a:off x="2133600" y="36576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4 x 3</a:t>
            </a:r>
          </a:p>
        </p:txBody>
      </p:sp>
      <p:sp>
        <p:nvSpPr>
          <p:cNvPr id="78862" name="Text Box 16"/>
          <p:cNvSpPr txBox="1">
            <a:spLocks noChangeArrowheads="1"/>
          </p:cNvSpPr>
          <p:nvPr/>
        </p:nvSpPr>
        <p:spPr bwMode="auto">
          <a:xfrm>
            <a:off x="6172200" y="36576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4 x 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>
                <a:solidFill>
                  <a:schemeClr val="tx2"/>
                </a:solidFill>
              </a:rPr>
              <a:t>Write an expression that shows how to find the area of the rectangle and uses the distributive property.</a:t>
            </a:r>
          </a:p>
        </p:txBody>
      </p:sp>
      <p:sp>
        <p:nvSpPr>
          <p:cNvPr id="79875" name="Rectangle 5"/>
          <p:cNvSpPr>
            <a:spLocks noChangeArrowheads="1"/>
          </p:cNvSpPr>
          <p:nvPr/>
        </p:nvSpPr>
        <p:spPr bwMode="auto">
          <a:xfrm>
            <a:off x="2057400" y="3124200"/>
            <a:ext cx="1219200" cy="1828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9876" name="Rectangle 6"/>
          <p:cNvSpPr>
            <a:spLocks noChangeArrowheads="1"/>
          </p:cNvSpPr>
          <p:nvPr/>
        </p:nvSpPr>
        <p:spPr bwMode="auto">
          <a:xfrm>
            <a:off x="5257800" y="3124200"/>
            <a:ext cx="2895600" cy="18288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9877" name="Text Box 7"/>
          <p:cNvSpPr txBox="1">
            <a:spLocks noChangeArrowheads="1"/>
          </p:cNvSpPr>
          <p:nvPr/>
        </p:nvSpPr>
        <p:spPr bwMode="auto">
          <a:xfrm>
            <a:off x="2286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79878" name="Text Box 8"/>
          <p:cNvSpPr txBox="1">
            <a:spLocks noChangeArrowheads="1"/>
          </p:cNvSpPr>
          <p:nvPr/>
        </p:nvSpPr>
        <p:spPr bwMode="auto">
          <a:xfrm>
            <a:off x="18288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3 yds</a:t>
            </a:r>
          </a:p>
        </p:txBody>
      </p:sp>
      <p:sp>
        <p:nvSpPr>
          <p:cNvPr id="79879" name="Text Box 9"/>
          <p:cNvSpPr txBox="1">
            <a:spLocks noChangeArrowheads="1"/>
          </p:cNvSpPr>
          <p:nvPr/>
        </p:nvSpPr>
        <p:spPr bwMode="auto">
          <a:xfrm>
            <a:off x="60198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9 yds</a:t>
            </a:r>
          </a:p>
        </p:txBody>
      </p:sp>
      <p:sp>
        <p:nvSpPr>
          <p:cNvPr id="79880" name="AutoShape 10"/>
          <p:cNvSpPr>
            <a:spLocks/>
          </p:cNvSpPr>
          <p:nvPr/>
        </p:nvSpPr>
        <p:spPr bwMode="auto">
          <a:xfrm>
            <a:off x="1371600" y="3200400"/>
            <a:ext cx="381000" cy="1676400"/>
          </a:xfrm>
          <a:prstGeom prst="leftBrace">
            <a:avLst>
              <a:gd name="adj1" fmla="val 3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9881" name="AutoShape 11"/>
          <p:cNvSpPr>
            <a:spLocks/>
          </p:cNvSpPr>
          <p:nvPr/>
        </p:nvSpPr>
        <p:spPr bwMode="auto">
          <a:xfrm rot="-5400000">
            <a:off x="66294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9882" name="AutoShape 12"/>
          <p:cNvSpPr>
            <a:spLocks/>
          </p:cNvSpPr>
          <p:nvPr/>
        </p:nvSpPr>
        <p:spPr bwMode="auto">
          <a:xfrm rot="-5400000">
            <a:off x="24003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9883" name="Text Box 13"/>
          <p:cNvSpPr txBox="1">
            <a:spLocks noChangeArrowheads="1"/>
          </p:cNvSpPr>
          <p:nvPr/>
        </p:nvSpPr>
        <p:spPr bwMode="auto">
          <a:xfrm>
            <a:off x="3810000" y="3352800"/>
            <a:ext cx="914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79884" name="AutoShape 14"/>
          <p:cNvSpPr>
            <a:spLocks/>
          </p:cNvSpPr>
          <p:nvPr/>
        </p:nvSpPr>
        <p:spPr bwMode="auto">
          <a:xfrm>
            <a:off x="4724400" y="3200400"/>
            <a:ext cx="381000" cy="1676400"/>
          </a:xfrm>
          <a:prstGeom prst="leftBrace">
            <a:avLst>
              <a:gd name="adj1" fmla="val 3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9885" name="Text Box 15"/>
          <p:cNvSpPr txBox="1">
            <a:spLocks noChangeArrowheads="1"/>
          </p:cNvSpPr>
          <p:nvPr/>
        </p:nvSpPr>
        <p:spPr bwMode="auto">
          <a:xfrm>
            <a:off x="2209800" y="24384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4 x 3</a:t>
            </a:r>
          </a:p>
        </p:txBody>
      </p:sp>
      <p:sp>
        <p:nvSpPr>
          <p:cNvPr id="79886" name="Text Box 16"/>
          <p:cNvSpPr txBox="1">
            <a:spLocks noChangeArrowheads="1"/>
          </p:cNvSpPr>
          <p:nvPr/>
        </p:nvSpPr>
        <p:spPr bwMode="auto">
          <a:xfrm>
            <a:off x="6172200" y="24384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4 x 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Find the area of the rectangle.</a:t>
            </a:r>
            <a:br>
              <a:rPr lang="en-US" sz="4000">
                <a:solidFill>
                  <a:schemeClr val="tx2"/>
                </a:solidFill>
              </a:rPr>
            </a:br>
            <a:r>
              <a:rPr lang="en-US" sz="4000">
                <a:solidFill>
                  <a:schemeClr val="tx2"/>
                </a:solidFill>
              </a:rPr>
              <a:t>Area = length x width</a:t>
            </a:r>
          </a:p>
        </p:txBody>
      </p:sp>
      <p:sp>
        <p:nvSpPr>
          <p:cNvPr id="35843" name="Text Box 5"/>
          <p:cNvSpPr txBox="1">
            <a:spLocks noChangeArrowheads="1"/>
          </p:cNvSpPr>
          <p:nvPr/>
        </p:nvSpPr>
        <p:spPr bwMode="auto">
          <a:xfrm>
            <a:off x="533400" y="35052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6 ft</a:t>
            </a:r>
          </a:p>
        </p:txBody>
      </p:sp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2819400" y="5715000"/>
            <a:ext cx="571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20 ft			+ 		4 ft</a:t>
            </a:r>
          </a:p>
        </p:txBody>
      </p:sp>
      <p:sp>
        <p:nvSpPr>
          <p:cNvPr id="35845" name="Rectangle 7"/>
          <p:cNvSpPr>
            <a:spLocks noChangeArrowheads="1"/>
          </p:cNvSpPr>
          <p:nvPr/>
        </p:nvSpPr>
        <p:spPr bwMode="auto">
          <a:xfrm>
            <a:off x="6629400" y="3048000"/>
            <a:ext cx="1828800" cy="2514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6" name="Rectangle 8"/>
          <p:cNvSpPr>
            <a:spLocks noChangeArrowheads="1"/>
          </p:cNvSpPr>
          <p:nvPr/>
        </p:nvSpPr>
        <p:spPr bwMode="auto">
          <a:xfrm>
            <a:off x="1752600" y="3048000"/>
            <a:ext cx="3200400" cy="2514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>
                <a:solidFill>
                  <a:schemeClr val="tx2"/>
                </a:solidFill>
              </a:rPr>
              <a:t>Write an expression that shows how to find the area of the rectangle and uses the distributive property.</a:t>
            </a:r>
          </a:p>
        </p:txBody>
      </p:sp>
      <p:sp>
        <p:nvSpPr>
          <p:cNvPr id="80899" name="Rectangle 5"/>
          <p:cNvSpPr>
            <a:spLocks noChangeArrowheads="1"/>
          </p:cNvSpPr>
          <p:nvPr/>
        </p:nvSpPr>
        <p:spPr bwMode="auto">
          <a:xfrm>
            <a:off x="2057400" y="3124200"/>
            <a:ext cx="1219200" cy="1828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0900" name="Rectangle 6"/>
          <p:cNvSpPr>
            <a:spLocks noChangeArrowheads="1"/>
          </p:cNvSpPr>
          <p:nvPr/>
        </p:nvSpPr>
        <p:spPr bwMode="auto">
          <a:xfrm>
            <a:off x="5257800" y="3124200"/>
            <a:ext cx="2895600" cy="18288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0901" name="Text Box 7"/>
          <p:cNvSpPr txBox="1">
            <a:spLocks noChangeArrowheads="1"/>
          </p:cNvSpPr>
          <p:nvPr/>
        </p:nvSpPr>
        <p:spPr bwMode="auto">
          <a:xfrm>
            <a:off x="2286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80902" name="Text Box 8"/>
          <p:cNvSpPr txBox="1">
            <a:spLocks noChangeArrowheads="1"/>
          </p:cNvSpPr>
          <p:nvPr/>
        </p:nvSpPr>
        <p:spPr bwMode="auto">
          <a:xfrm>
            <a:off x="18288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3 yds</a:t>
            </a:r>
          </a:p>
        </p:txBody>
      </p:sp>
      <p:sp>
        <p:nvSpPr>
          <p:cNvPr id="80903" name="Text Box 9"/>
          <p:cNvSpPr txBox="1">
            <a:spLocks noChangeArrowheads="1"/>
          </p:cNvSpPr>
          <p:nvPr/>
        </p:nvSpPr>
        <p:spPr bwMode="auto">
          <a:xfrm>
            <a:off x="60198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9 yds</a:t>
            </a:r>
          </a:p>
        </p:txBody>
      </p:sp>
      <p:sp>
        <p:nvSpPr>
          <p:cNvPr id="80904" name="AutoShape 10"/>
          <p:cNvSpPr>
            <a:spLocks/>
          </p:cNvSpPr>
          <p:nvPr/>
        </p:nvSpPr>
        <p:spPr bwMode="auto">
          <a:xfrm>
            <a:off x="1371600" y="3200400"/>
            <a:ext cx="381000" cy="1676400"/>
          </a:xfrm>
          <a:prstGeom prst="leftBrace">
            <a:avLst>
              <a:gd name="adj1" fmla="val 3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0905" name="AutoShape 11"/>
          <p:cNvSpPr>
            <a:spLocks/>
          </p:cNvSpPr>
          <p:nvPr/>
        </p:nvSpPr>
        <p:spPr bwMode="auto">
          <a:xfrm rot="-5400000">
            <a:off x="66294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0906" name="AutoShape 12"/>
          <p:cNvSpPr>
            <a:spLocks/>
          </p:cNvSpPr>
          <p:nvPr/>
        </p:nvSpPr>
        <p:spPr bwMode="auto">
          <a:xfrm rot="-5400000">
            <a:off x="24003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0907" name="Text Box 15"/>
          <p:cNvSpPr txBox="1">
            <a:spLocks noChangeArrowheads="1"/>
          </p:cNvSpPr>
          <p:nvPr/>
        </p:nvSpPr>
        <p:spPr bwMode="auto">
          <a:xfrm>
            <a:off x="2209800" y="24384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4 x 3</a:t>
            </a:r>
          </a:p>
        </p:txBody>
      </p:sp>
      <p:sp>
        <p:nvSpPr>
          <p:cNvPr id="80908" name="Text Box 16"/>
          <p:cNvSpPr txBox="1">
            <a:spLocks noChangeArrowheads="1"/>
          </p:cNvSpPr>
          <p:nvPr/>
        </p:nvSpPr>
        <p:spPr bwMode="auto">
          <a:xfrm>
            <a:off x="6172200" y="24384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4 x 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>
                <a:solidFill>
                  <a:schemeClr val="tx2"/>
                </a:solidFill>
              </a:rPr>
              <a:t>Write an expression that shows how to find the area of the rectangle and uses the distributive property.</a:t>
            </a:r>
          </a:p>
        </p:txBody>
      </p:sp>
      <p:sp>
        <p:nvSpPr>
          <p:cNvPr id="81923" name="Rectangle 5"/>
          <p:cNvSpPr>
            <a:spLocks noChangeArrowheads="1"/>
          </p:cNvSpPr>
          <p:nvPr/>
        </p:nvSpPr>
        <p:spPr bwMode="auto">
          <a:xfrm>
            <a:off x="2743200" y="3124200"/>
            <a:ext cx="1219200" cy="1828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24" name="Rectangle 6"/>
          <p:cNvSpPr>
            <a:spLocks noChangeArrowheads="1"/>
          </p:cNvSpPr>
          <p:nvPr/>
        </p:nvSpPr>
        <p:spPr bwMode="auto">
          <a:xfrm>
            <a:off x="4724400" y="3124200"/>
            <a:ext cx="2895600" cy="18288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25" name="Text Box 7"/>
          <p:cNvSpPr txBox="1">
            <a:spLocks noChangeArrowheads="1"/>
          </p:cNvSpPr>
          <p:nvPr/>
        </p:nvSpPr>
        <p:spPr bwMode="auto">
          <a:xfrm>
            <a:off x="9144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81926" name="Text Box 8"/>
          <p:cNvSpPr txBox="1">
            <a:spLocks noChangeArrowheads="1"/>
          </p:cNvSpPr>
          <p:nvPr/>
        </p:nvSpPr>
        <p:spPr bwMode="auto">
          <a:xfrm>
            <a:off x="25146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3 yds</a:t>
            </a:r>
          </a:p>
        </p:txBody>
      </p:sp>
      <p:sp>
        <p:nvSpPr>
          <p:cNvPr id="81927" name="Text Box 9"/>
          <p:cNvSpPr txBox="1">
            <a:spLocks noChangeArrowheads="1"/>
          </p:cNvSpPr>
          <p:nvPr/>
        </p:nvSpPr>
        <p:spPr bwMode="auto">
          <a:xfrm>
            <a:off x="54864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9 yds</a:t>
            </a:r>
          </a:p>
        </p:txBody>
      </p:sp>
      <p:sp>
        <p:nvSpPr>
          <p:cNvPr id="81928" name="AutoShape 10"/>
          <p:cNvSpPr>
            <a:spLocks/>
          </p:cNvSpPr>
          <p:nvPr/>
        </p:nvSpPr>
        <p:spPr bwMode="auto">
          <a:xfrm>
            <a:off x="2057400" y="3200400"/>
            <a:ext cx="381000" cy="1676400"/>
          </a:xfrm>
          <a:prstGeom prst="leftBrace">
            <a:avLst>
              <a:gd name="adj1" fmla="val 3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29" name="AutoShape 11"/>
          <p:cNvSpPr>
            <a:spLocks/>
          </p:cNvSpPr>
          <p:nvPr/>
        </p:nvSpPr>
        <p:spPr bwMode="auto">
          <a:xfrm rot="-5400000">
            <a:off x="60960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30" name="AutoShape 12"/>
          <p:cNvSpPr>
            <a:spLocks/>
          </p:cNvSpPr>
          <p:nvPr/>
        </p:nvSpPr>
        <p:spPr bwMode="auto">
          <a:xfrm rot="-5400000">
            <a:off x="30861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31" name="Text Box 13"/>
          <p:cNvSpPr txBox="1">
            <a:spLocks noChangeArrowheads="1"/>
          </p:cNvSpPr>
          <p:nvPr/>
        </p:nvSpPr>
        <p:spPr bwMode="auto">
          <a:xfrm>
            <a:off x="2895600" y="24384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4 x 3</a:t>
            </a:r>
          </a:p>
        </p:txBody>
      </p:sp>
      <p:sp>
        <p:nvSpPr>
          <p:cNvPr id="81932" name="Text Box 14"/>
          <p:cNvSpPr txBox="1">
            <a:spLocks noChangeArrowheads="1"/>
          </p:cNvSpPr>
          <p:nvPr/>
        </p:nvSpPr>
        <p:spPr bwMode="auto">
          <a:xfrm>
            <a:off x="5638800" y="24384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4 x 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Write </a:t>
            </a:r>
            <a:r>
              <a:rPr lang="en-US" sz="3200" dirty="0">
                <a:solidFill>
                  <a:schemeClr val="tx2"/>
                </a:solidFill>
              </a:rPr>
              <a:t>an expression that shows how to find the area of the rectangle and uses the distributive property.</a:t>
            </a:r>
          </a:p>
        </p:txBody>
      </p:sp>
      <p:sp>
        <p:nvSpPr>
          <p:cNvPr id="82947" name="Rectangle 5"/>
          <p:cNvSpPr>
            <a:spLocks noChangeArrowheads="1"/>
          </p:cNvSpPr>
          <p:nvPr/>
        </p:nvSpPr>
        <p:spPr bwMode="auto">
          <a:xfrm>
            <a:off x="3124200" y="3124200"/>
            <a:ext cx="1219200" cy="1828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948" name="Rectangle 6"/>
          <p:cNvSpPr>
            <a:spLocks noChangeArrowheads="1"/>
          </p:cNvSpPr>
          <p:nvPr/>
        </p:nvSpPr>
        <p:spPr bwMode="auto">
          <a:xfrm>
            <a:off x="4343400" y="3124200"/>
            <a:ext cx="2895600" cy="18288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949" name="Text Box 7"/>
          <p:cNvSpPr txBox="1">
            <a:spLocks noChangeArrowheads="1"/>
          </p:cNvSpPr>
          <p:nvPr/>
        </p:nvSpPr>
        <p:spPr bwMode="auto">
          <a:xfrm>
            <a:off x="12954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82950" name="Text Box 8"/>
          <p:cNvSpPr txBox="1">
            <a:spLocks noChangeArrowheads="1"/>
          </p:cNvSpPr>
          <p:nvPr/>
        </p:nvSpPr>
        <p:spPr bwMode="auto">
          <a:xfrm>
            <a:off x="28956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3 yds</a:t>
            </a:r>
          </a:p>
        </p:txBody>
      </p:sp>
      <p:sp>
        <p:nvSpPr>
          <p:cNvPr id="82951" name="Text Box 9"/>
          <p:cNvSpPr txBox="1">
            <a:spLocks noChangeArrowheads="1"/>
          </p:cNvSpPr>
          <p:nvPr/>
        </p:nvSpPr>
        <p:spPr bwMode="auto">
          <a:xfrm>
            <a:off x="51054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9 yds</a:t>
            </a:r>
          </a:p>
        </p:txBody>
      </p:sp>
      <p:sp>
        <p:nvSpPr>
          <p:cNvPr id="82952" name="AutoShape 10"/>
          <p:cNvSpPr>
            <a:spLocks/>
          </p:cNvSpPr>
          <p:nvPr/>
        </p:nvSpPr>
        <p:spPr bwMode="auto">
          <a:xfrm>
            <a:off x="2438400" y="3200400"/>
            <a:ext cx="381000" cy="1676400"/>
          </a:xfrm>
          <a:prstGeom prst="leftBrace">
            <a:avLst>
              <a:gd name="adj1" fmla="val 3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953" name="AutoShape 11"/>
          <p:cNvSpPr>
            <a:spLocks/>
          </p:cNvSpPr>
          <p:nvPr/>
        </p:nvSpPr>
        <p:spPr bwMode="auto">
          <a:xfrm rot="-5400000">
            <a:off x="57150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954" name="AutoShape 12"/>
          <p:cNvSpPr>
            <a:spLocks/>
          </p:cNvSpPr>
          <p:nvPr/>
        </p:nvSpPr>
        <p:spPr bwMode="auto">
          <a:xfrm rot="-5400000">
            <a:off x="34671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955" name="Text Box 13"/>
          <p:cNvSpPr txBox="1">
            <a:spLocks noChangeArrowheads="1"/>
          </p:cNvSpPr>
          <p:nvPr/>
        </p:nvSpPr>
        <p:spPr bwMode="auto">
          <a:xfrm>
            <a:off x="3276600" y="2438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4 x 3  +</a:t>
            </a:r>
          </a:p>
        </p:txBody>
      </p:sp>
      <p:sp>
        <p:nvSpPr>
          <p:cNvPr id="82956" name="Text Box 14"/>
          <p:cNvSpPr txBox="1">
            <a:spLocks noChangeArrowheads="1"/>
          </p:cNvSpPr>
          <p:nvPr/>
        </p:nvSpPr>
        <p:spPr bwMode="auto">
          <a:xfrm>
            <a:off x="4724400" y="243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4 x 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>
                <a:solidFill>
                  <a:schemeClr val="tx2"/>
                </a:solidFill>
              </a:rPr>
              <a:t>Write an expression that shows how to find the area of the rectangle and uses the distributive property.</a:t>
            </a:r>
          </a:p>
        </p:txBody>
      </p:sp>
      <p:sp>
        <p:nvSpPr>
          <p:cNvPr id="83971" name="Rectangle 5"/>
          <p:cNvSpPr>
            <a:spLocks noChangeArrowheads="1"/>
          </p:cNvSpPr>
          <p:nvPr/>
        </p:nvSpPr>
        <p:spPr bwMode="auto">
          <a:xfrm>
            <a:off x="3124200" y="3124200"/>
            <a:ext cx="1219200" cy="22860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2" name="Rectangle 6"/>
          <p:cNvSpPr>
            <a:spLocks noChangeArrowheads="1"/>
          </p:cNvSpPr>
          <p:nvPr/>
        </p:nvSpPr>
        <p:spPr bwMode="auto">
          <a:xfrm>
            <a:off x="4343400" y="3124200"/>
            <a:ext cx="2895600" cy="22860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3" name="Text Box 7"/>
          <p:cNvSpPr txBox="1">
            <a:spLocks noChangeArrowheads="1"/>
          </p:cNvSpPr>
          <p:nvPr/>
        </p:nvSpPr>
        <p:spPr bwMode="auto">
          <a:xfrm>
            <a:off x="12954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6 yds</a:t>
            </a:r>
          </a:p>
        </p:txBody>
      </p:sp>
      <p:sp>
        <p:nvSpPr>
          <p:cNvPr id="83974" name="Text Box 8"/>
          <p:cNvSpPr txBox="1">
            <a:spLocks noChangeArrowheads="1"/>
          </p:cNvSpPr>
          <p:nvPr/>
        </p:nvSpPr>
        <p:spPr bwMode="auto">
          <a:xfrm>
            <a:off x="3124200" y="57912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83975" name="Text Box 9"/>
          <p:cNvSpPr txBox="1">
            <a:spLocks noChangeArrowheads="1"/>
          </p:cNvSpPr>
          <p:nvPr/>
        </p:nvSpPr>
        <p:spPr bwMode="auto">
          <a:xfrm>
            <a:off x="5105400" y="57912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8 yds</a:t>
            </a:r>
          </a:p>
        </p:txBody>
      </p:sp>
      <p:sp>
        <p:nvSpPr>
          <p:cNvPr id="83976" name="AutoShape 10"/>
          <p:cNvSpPr>
            <a:spLocks/>
          </p:cNvSpPr>
          <p:nvPr/>
        </p:nvSpPr>
        <p:spPr bwMode="auto">
          <a:xfrm>
            <a:off x="2438400" y="3200400"/>
            <a:ext cx="381000" cy="2133600"/>
          </a:xfrm>
          <a:prstGeom prst="leftBrace">
            <a:avLst>
              <a:gd name="adj1" fmla="val 4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7" name="AutoShape 11"/>
          <p:cNvSpPr>
            <a:spLocks/>
          </p:cNvSpPr>
          <p:nvPr/>
        </p:nvSpPr>
        <p:spPr bwMode="auto">
          <a:xfrm rot="-5400000">
            <a:off x="5676900" y="4305300"/>
            <a:ext cx="304800" cy="2667000"/>
          </a:xfrm>
          <a:prstGeom prst="leftBrace">
            <a:avLst>
              <a:gd name="adj1" fmla="val 7291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8" name="AutoShape 12"/>
          <p:cNvSpPr>
            <a:spLocks/>
          </p:cNvSpPr>
          <p:nvPr/>
        </p:nvSpPr>
        <p:spPr bwMode="auto">
          <a:xfrm rot="-5400000">
            <a:off x="3581400" y="5029200"/>
            <a:ext cx="304800" cy="1219200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>
                <a:solidFill>
                  <a:schemeClr val="tx2"/>
                </a:solidFill>
              </a:rPr>
              <a:t>Write an expression that shows how to find the area of the rectangle and uses the distributive property.</a:t>
            </a:r>
          </a:p>
        </p:txBody>
      </p:sp>
      <p:sp>
        <p:nvSpPr>
          <p:cNvPr id="83971" name="Rectangle 5"/>
          <p:cNvSpPr>
            <a:spLocks noChangeArrowheads="1"/>
          </p:cNvSpPr>
          <p:nvPr/>
        </p:nvSpPr>
        <p:spPr bwMode="auto">
          <a:xfrm>
            <a:off x="3124200" y="3124200"/>
            <a:ext cx="1219200" cy="22860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2" name="Rectangle 6"/>
          <p:cNvSpPr>
            <a:spLocks noChangeArrowheads="1"/>
          </p:cNvSpPr>
          <p:nvPr/>
        </p:nvSpPr>
        <p:spPr bwMode="auto">
          <a:xfrm>
            <a:off x="4343400" y="3124200"/>
            <a:ext cx="2895600" cy="22860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3" name="Text Box 7"/>
          <p:cNvSpPr txBox="1">
            <a:spLocks noChangeArrowheads="1"/>
          </p:cNvSpPr>
          <p:nvPr/>
        </p:nvSpPr>
        <p:spPr bwMode="auto">
          <a:xfrm>
            <a:off x="12954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6 yds</a:t>
            </a:r>
          </a:p>
        </p:txBody>
      </p:sp>
      <p:sp>
        <p:nvSpPr>
          <p:cNvPr id="83974" name="Text Box 8"/>
          <p:cNvSpPr txBox="1">
            <a:spLocks noChangeArrowheads="1"/>
          </p:cNvSpPr>
          <p:nvPr/>
        </p:nvSpPr>
        <p:spPr bwMode="auto">
          <a:xfrm>
            <a:off x="3124200" y="57912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83975" name="Text Box 9"/>
          <p:cNvSpPr txBox="1">
            <a:spLocks noChangeArrowheads="1"/>
          </p:cNvSpPr>
          <p:nvPr/>
        </p:nvSpPr>
        <p:spPr bwMode="auto">
          <a:xfrm>
            <a:off x="5105400" y="57912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8 yds</a:t>
            </a:r>
          </a:p>
        </p:txBody>
      </p:sp>
      <p:sp>
        <p:nvSpPr>
          <p:cNvPr id="83976" name="AutoShape 10"/>
          <p:cNvSpPr>
            <a:spLocks/>
          </p:cNvSpPr>
          <p:nvPr/>
        </p:nvSpPr>
        <p:spPr bwMode="auto">
          <a:xfrm>
            <a:off x="2438400" y="3200400"/>
            <a:ext cx="381000" cy="2133600"/>
          </a:xfrm>
          <a:prstGeom prst="leftBrace">
            <a:avLst>
              <a:gd name="adj1" fmla="val 4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7" name="AutoShape 11"/>
          <p:cNvSpPr>
            <a:spLocks/>
          </p:cNvSpPr>
          <p:nvPr/>
        </p:nvSpPr>
        <p:spPr bwMode="auto">
          <a:xfrm rot="-5400000">
            <a:off x="5676900" y="4305300"/>
            <a:ext cx="304800" cy="2667000"/>
          </a:xfrm>
          <a:prstGeom prst="leftBrace">
            <a:avLst>
              <a:gd name="adj1" fmla="val 7291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8" name="AutoShape 12"/>
          <p:cNvSpPr>
            <a:spLocks/>
          </p:cNvSpPr>
          <p:nvPr/>
        </p:nvSpPr>
        <p:spPr bwMode="auto">
          <a:xfrm rot="-5400000">
            <a:off x="3581400" y="5029200"/>
            <a:ext cx="304800" cy="1219200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733800" y="2286000"/>
            <a:ext cx="1675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6(4 + 8)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Write </a:t>
            </a:r>
            <a:r>
              <a:rPr lang="en-US" sz="3200" dirty="0">
                <a:solidFill>
                  <a:schemeClr val="tx2"/>
                </a:solidFill>
              </a:rPr>
              <a:t>an expression that shows how to find the area of the rectangle and uses the distributive property.</a:t>
            </a:r>
          </a:p>
        </p:txBody>
      </p:sp>
      <p:sp>
        <p:nvSpPr>
          <p:cNvPr id="84995" name="Rectangle 5"/>
          <p:cNvSpPr>
            <a:spLocks noChangeArrowheads="1"/>
          </p:cNvSpPr>
          <p:nvPr/>
        </p:nvSpPr>
        <p:spPr bwMode="auto">
          <a:xfrm>
            <a:off x="2667000" y="3124200"/>
            <a:ext cx="1219200" cy="22860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4996" name="Rectangle 6"/>
          <p:cNvSpPr>
            <a:spLocks noChangeArrowheads="1"/>
          </p:cNvSpPr>
          <p:nvPr/>
        </p:nvSpPr>
        <p:spPr bwMode="auto">
          <a:xfrm>
            <a:off x="4724400" y="3124200"/>
            <a:ext cx="2895600" cy="22860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4997" name="Text Box 7"/>
          <p:cNvSpPr txBox="1">
            <a:spLocks noChangeArrowheads="1"/>
          </p:cNvSpPr>
          <p:nvPr/>
        </p:nvSpPr>
        <p:spPr bwMode="auto">
          <a:xfrm>
            <a:off x="8382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6 yds</a:t>
            </a:r>
          </a:p>
        </p:txBody>
      </p:sp>
      <p:sp>
        <p:nvSpPr>
          <p:cNvPr id="84998" name="Text Box 8"/>
          <p:cNvSpPr txBox="1">
            <a:spLocks noChangeArrowheads="1"/>
          </p:cNvSpPr>
          <p:nvPr/>
        </p:nvSpPr>
        <p:spPr bwMode="auto">
          <a:xfrm>
            <a:off x="2667000" y="57912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84999" name="Text Box 9"/>
          <p:cNvSpPr txBox="1">
            <a:spLocks noChangeArrowheads="1"/>
          </p:cNvSpPr>
          <p:nvPr/>
        </p:nvSpPr>
        <p:spPr bwMode="auto">
          <a:xfrm>
            <a:off x="5486400" y="57912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8 yds</a:t>
            </a:r>
          </a:p>
        </p:txBody>
      </p:sp>
      <p:sp>
        <p:nvSpPr>
          <p:cNvPr id="85000" name="AutoShape 10"/>
          <p:cNvSpPr>
            <a:spLocks/>
          </p:cNvSpPr>
          <p:nvPr/>
        </p:nvSpPr>
        <p:spPr bwMode="auto">
          <a:xfrm>
            <a:off x="1981200" y="3200400"/>
            <a:ext cx="381000" cy="2133600"/>
          </a:xfrm>
          <a:prstGeom prst="leftBrace">
            <a:avLst>
              <a:gd name="adj1" fmla="val 4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5001" name="AutoShape 11"/>
          <p:cNvSpPr>
            <a:spLocks/>
          </p:cNvSpPr>
          <p:nvPr/>
        </p:nvSpPr>
        <p:spPr bwMode="auto">
          <a:xfrm rot="-5400000">
            <a:off x="6057900" y="4305300"/>
            <a:ext cx="304800" cy="2667000"/>
          </a:xfrm>
          <a:prstGeom prst="leftBrace">
            <a:avLst>
              <a:gd name="adj1" fmla="val 7291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5002" name="AutoShape 12"/>
          <p:cNvSpPr>
            <a:spLocks/>
          </p:cNvSpPr>
          <p:nvPr/>
        </p:nvSpPr>
        <p:spPr bwMode="auto">
          <a:xfrm rot="-5400000">
            <a:off x="3124200" y="5029200"/>
            <a:ext cx="304800" cy="1219200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Write </a:t>
            </a:r>
            <a:r>
              <a:rPr lang="en-US" sz="3200" dirty="0">
                <a:solidFill>
                  <a:schemeClr val="tx2"/>
                </a:solidFill>
              </a:rPr>
              <a:t>an expression that shows how to find the area of the rectangle and uses the distributive property.</a:t>
            </a:r>
          </a:p>
        </p:txBody>
      </p:sp>
      <p:sp>
        <p:nvSpPr>
          <p:cNvPr id="86019" name="Rectangle 5"/>
          <p:cNvSpPr>
            <a:spLocks noChangeArrowheads="1"/>
          </p:cNvSpPr>
          <p:nvPr/>
        </p:nvSpPr>
        <p:spPr bwMode="auto">
          <a:xfrm>
            <a:off x="2362200" y="3124200"/>
            <a:ext cx="1219200" cy="22860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6020" name="Rectangle 6"/>
          <p:cNvSpPr>
            <a:spLocks noChangeArrowheads="1"/>
          </p:cNvSpPr>
          <p:nvPr/>
        </p:nvSpPr>
        <p:spPr bwMode="auto">
          <a:xfrm>
            <a:off x="5257800" y="3124200"/>
            <a:ext cx="2895600" cy="22860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6021" name="Text Box 7"/>
          <p:cNvSpPr txBox="1">
            <a:spLocks noChangeArrowheads="1"/>
          </p:cNvSpPr>
          <p:nvPr/>
        </p:nvSpPr>
        <p:spPr bwMode="auto">
          <a:xfrm>
            <a:off x="5334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6 yds</a:t>
            </a:r>
          </a:p>
        </p:txBody>
      </p:sp>
      <p:sp>
        <p:nvSpPr>
          <p:cNvPr id="86022" name="Text Box 8"/>
          <p:cNvSpPr txBox="1">
            <a:spLocks noChangeArrowheads="1"/>
          </p:cNvSpPr>
          <p:nvPr/>
        </p:nvSpPr>
        <p:spPr bwMode="auto">
          <a:xfrm>
            <a:off x="2362200" y="57912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86023" name="Text Box 9"/>
          <p:cNvSpPr txBox="1">
            <a:spLocks noChangeArrowheads="1"/>
          </p:cNvSpPr>
          <p:nvPr/>
        </p:nvSpPr>
        <p:spPr bwMode="auto">
          <a:xfrm>
            <a:off x="6019800" y="57912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8 yds</a:t>
            </a:r>
          </a:p>
        </p:txBody>
      </p:sp>
      <p:sp>
        <p:nvSpPr>
          <p:cNvPr id="86024" name="AutoShape 10"/>
          <p:cNvSpPr>
            <a:spLocks/>
          </p:cNvSpPr>
          <p:nvPr/>
        </p:nvSpPr>
        <p:spPr bwMode="auto">
          <a:xfrm>
            <a:off x="1676400" y="3200400"/>
            <a:ext cx="381000" cy="2133600"/>
          </a:xfrm>
          <a:prstGeom prst="leftBrace">
            <a:avLst>
              <a:gd name="adj1" fmla="val 4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6025" name="AutoShape 11"/>
          <p:cNvSpPr>
            <a:spLocks/>
          </p:cNvSpPr>
          <p:nvPr/>
        </p:nvSpPr>
        <p:spPr bwMode="auto">
          <a:xfrm rot="-5400000">
            <a:off x="6591300" y="4305300"/>
            <a:ext cx="304800" cy="2667000"/>
          </a:xfrm>
          <a:prstGeom prst="leftBrace">
            <a:avLst>
              <a:gd name="adj1" fmla="val 7291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6026" name="AutoShape 12"/>
          <p:cNvSpPr>
            <a:spLocks/>
          </p:cNvSpPr>
          <p:nvPr/>
        </p:nvSpPr>
        <p:spPr bwMode="auto">
          <a:xfrm rot="-5400000">
            <a:off x="2819400" y="5029200"/>
            <a:ext cx="304800" cy="1219200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>
                <a:solidFill>
                  <a:schemeClr val="tx2"/>
                </a:solidFill>
              </a:rPr>
              <a:t>Write an expression that shows how to find the area of the rectangle and uses the distributive property.</a:t>
            </a:r>
          </a:p>
        </p:txBody>
      </p:sp>
      <p:sp>
        <p:nvSpPr>
          <p:cNvPr id="87043" name="Rectangle 5"/>
          <p:cNvSpPr>
            <a:spLocks noChangeArrowheads="1"/>
          </p:cNvSpPr>
          <p:nvPr/>
        </p:nvSpPr>
        <p:spPr bwMode="auto">
          <a:xfrm>
            <a:off x="2362200" y="3124200"/>
            <a:ext cx="1219200" cy="22860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7044" name="Rectangle 6"/>
          <p:cNvSpPr>
            <a:spLocks noChangeArrowheads="1"/>
          </p:cNvSpPr>
          <p:nvPr/>
        </p:nvSpPr>
        <p:spPr bwMode="auto">
          <a:xfrm>
            <a:off x="5257800" y="3124200"/>
            <a:ext cx="2895600" cy="22860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7045" name="Text Box 7"/>
          <p:cNvSpPr txBox="1">
            <a:spLocks noChangeArrowheads="1"/>
          </p:cNvSpPr>
          <p:nvPr/>
        </p:nvSpPr>
        <p:spPr bwMode="auto">
          <a:xfrm>
            <a:off x="5334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6 yds</a:t>
            </a:r>
          </a:p>
        </p:txBody>
      </p:sp>
      <p:sp>
        <p:nvSpPr>
          <p:cNvPr id="87046" name="Text Box 8"/>
          <p:cNvSpPr txBox="1">
            <a:spLocks noChangeArrowheads="1"/>
          </p:cNvSpPr>
          <p:nvPr/>
        </p:nvSpPr>
        <p:spPr bwMode="auto">
          <a:xfrm>
            <a:off x="2362200" y="57912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87047" name="Text Box 9"/>
          <p:cNvSpPr txBox="1">
            <a:spLocks noChangeArrowheads="1"/>
          </p:cNvSpPr>
          <p:nvPr/>
        </p:nvSpPr>
        <p:spPr bwMode="auto">
          <a:xfrm>
            <a:off x="6019800" y="57912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8 yds</a:t>
            </a:r>
          </a:p>
        </p:txBody>
      </p:sp>
      <p:sp>
        <p:nvSpPr>
          <p:cNvPr id="87048" name="AutoShape 10"/>
          <p:cNvSpPr>
            <a:spLocks/>
          </p:cNvSpPr>
          <p:nvPr/>
        </p:nvSpPr>
        <p:spPr bwMode="auto">
          <a:xfrm>
            <a:off x="1676400" y="3200400"/>
            <a:ext cx="381000" cy="2133600"/>
          </a:xfrm>
          <a:prstGeom prst="leftBrace">
            <a:avLst>
              <a:gd name="adj1" fmla="val 4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7049" name="AutoShape 11"/>
          <p:cNvSpPr>
            <a:spLocks/>
          </p:cNvSpPr>
          <p:nvPr/>
        </p:nvSpPr>
        <p:spPr bwMode="auto">
          <a:xfrm rot="-5400000">
            <a:off x="6591300" y="4305300"/>
            <a:ext cx="304800" cy="2667000"/>
          </a:xfrm>
          <a:prstGeom prst="leftBrace">
            <a:avLst>
              <a:gd name="adj1" fmla="val 7291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7050" name="AutoShape 12"/>
          <p:cNvSpPr>
            <a:spLocks/>
          </p:cNvSpPr>
          <p:nvPr/>
        </p:nvSpPr>
        <p:spPr bwMode="auto">
          <a:xfrm rot="-5400000">
            <a:off x="2819400" y="5029200"/>
            <a:ext cx="304800" cy="1219200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7051" name="Text Box 13"/>
          <p:cNvSpPr txBox="1">
            <a:spLocks noChangeArrowheads="1"/>
          </p:cNvSpPr>
          <p:nvPr/>
        </p:nvSpPr>
        <p:spPr bwMode="auto">
          <a:xfrm>
            <a:off x="4038600" y="35052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6 yds</a:t>
            </a:r>
          </a:p>
        </p:txBody>
      </p:sp>
      <p:sp>
        <p:nvSpPr>
          <p:cNvPr id="87052" name="AutoShape 14"/>
          <p:cNvSpPr>
            <a:spLocks/>
          </p:cNvSpPr>
          <p:nvPr/>
        </p:nvSpPr>
        <p:spPr bwMode="auto">
          <a:xfrm>
            <a:off x="4648200" y="3200400"/>
            <a:ext cx="381000" cy="2133600"/>
          </a:xfrm>
          <a:prstGeom prst="leftBrace">
            <a:avLst>
              <a:gd name="adj1" fmla="val 4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Write </a:t>
            </a:r>
            <a:r>
              <a:rPr lang="en-US" sz="3200" dirty="0">
                <a:solidFill>
                  <a:schemeClr val="tx2"/>
                </a:solidFill>
              </a:rPr>
              <a:t>an expression that shows how to find the area of the rectangle and uses the distributive property.</a:t>
            </a:r>
          </a:p>
        </p:txBody>
      </p:sp>
      <p:sp>
        <p:nvSpPr>
          <p:cNvPr id="88067" name="Rectangle 5"/>
          <p:cNvSpPr>
            <a:spLocks noChangeArrowheads="1"/>
          </p:cNvSpPr>
          <p:nvPr/>
        </p:nvSpPr>
        <p:spPr bwMode="auto">
          <a:xfrm>
            <a:off x="2362200" y="3124200"/>
            <a:ext cx="1219200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8068" name="Rectangle 6"/>
          <p:cNvSpPr>
            <a:spLocks noChangeArrowheads="1"/>
          </p:cNvSpPr>
          <p:nvPr/>
        </p:nvSpPr>
        <p:spPr bwMode="auto">
          <a:xfrm>
            <a:off x="5257800" y="3124200"/>
            <a:ext cx="2895600" cy="22860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8069" name="Text Box 7"/>
          <p:cNvSpPr txBox="1">
            <a:spLocks noChangeArrowheads="1"/>
          </p:cNvSpPr>
          <p:nvPr/>
        </p:nvSpPr>
        <p:spPr bwMode="auto">
          <a:xfrm>
            <a:off x="5334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6 yds</a:t>
            </a:r>
          </a:p>
        </p:txBody>
      </p:sp>
      <p:sp>
        <p:nvSpPr>
          <p:cNvPr id="88070" name="Text Box 8"/>
          <p:cNvSpPr txBox="1">
            <a:spLocks noChangeArrowheads="1"/>
          </p:cNvSpPr>
          <p:nvPr/>
        </p:nvSpPr>
        <p:spPr bwMode="auto">
          <a:xfrm>
            <a:off x="2362200" y="57912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88071" name="Text Box 9"/>
          <p:cNvSpPr txBox="1">
            <a:spLocks noChangeArrowheads="1"/>
          </p:cNvSpPr>
          <p:nvPr/>
        </p:nvSpPr>
        <p:spPr bwMode="auto">
          <a:xfrm>
            <a:off x="6019800" y="57912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8 yds</a:t>
            </a:r>
          </a:p>
        </p:txBody>
      </p:sp>
      <p:sp>
        <p:nvSpPr>
          <p:cNvPr id="88072" name="AutoShape 10"/>
          <p:cNvSpPr>
            <a:spLocks/>
          </p:cNvSpPr>
          <p:nvPr/>
        </p:nvSpPr>
        <p:spPr bwMode="auto">
          <a:xfrm>
            <a:off x="1676400" y="3200400"/>
            <a:ext cx="381000" cy="2133600"/>
          </a:xfrm>
          <a:prstGeom prst="leftBrace">
            <a:avLst>
              <a:gd name="adj1" fmla="val 4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8073" name="AutoShape 11"/>
          <p:cNvSpPr>
            <a:spLocks/>
          </p:cNvSpPr>
          <p:nvPr/>
        </p:nvSpPr>
        <p:spPr bwMode="auto">
          <a:xfrm rot="-5400000">
            <a:off x="6591300" y="4305300"/>
            <a:ext cx="304800" cy="2667000"/>
          </a:xfrm>
          <a:prstGeom prst="leftBrace">
            <a:avLst>
              <a:gd name="adj1" fmla="val 7291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8074" name="AutoShape 12"/>
          <p:cNvSpPr>
            <a:spLocks/>
          </p:cNvSpPr>
          <p:nvPr/>
        </p:nvSpPr>
        <p:spPr bwMode="auto">
          <a:xfrm rot="-5400000">
            <a:off x="2819400" y="5029200"/>
            <a:ext cx="304800" cy="1219200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8075" name="Text Box 13"/>
          <p:cNvSpPr txBox="1">
            <a:spLocks noChangeArrowheads="1"/>
          </p:cNvSpPr>
          <p:nvPr/>
        </p:nvSpPr>
        <p:spPr bwMode="auto">
          <a:xfrm>
            <a:off x="4038600" y="35052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6 yds</a:t>
            </a:r>
          </a:p>
        </p:txBody>
      </p:sp>
      <p:sp>
        <p:nvSpPr>
          <p:cNvPr id="88076" name="AutoShape 14"/>
          <p:cNvSpPr>
            <a:spLocks/>
          </p:cNvSpPr>
          <p:nvPr/>
        </p:nvSpPr>
        <p:spPr bwMode="auto">
          <a:xfrm>
            <a:off x="4648200" y="3200400"/>
            <a:ext cx="381000" cy="2133600"/>
          </a:xfrm>
          <a:prstGeom prst="leftBrace">
            <a:avLst>
              <a:gd name="adj1" fmla="val 4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8077" name="Text Box 15"/>
          <p:cNvSpPr txBox="1">
            <a:spLocks noChangeArrowheads="1"/>
          </p:cNvSpPr>
          <p:nvPr/>
        </p:nvSpPr>
        <p:spPr bwMode="auto">
          <a:xfrm>
            <a:off x="2362200" y="39624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6 x 4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>
                <a:solidFill>
                  <a:schemeClr val="tx2"/>
                </a:solidFill>
              </a:rPr>
              <a:t>Write an expression that shows how to find the area of the rectangle and uses the distributive property.</a:t>
            </a:r>
          </a:p>
        </p:txBody>
      </p:sp>
      <p:sp>
        <p:nvSpPr>
          <p:cNvPr id="89091" name="Rectangle 5"/>
          <p:cNvSpPr>
            <a:spLocks noChangeArrowheads="1"/>
          </p:cNvSpPr>
          <p:nvPr/>
        </p:nvSpPr>
        <p:spPr bwMode="auto">
          <a:xfrm>
            <a:off x="2362200" y="3124200"/>
            <a:ext cx="1219200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092" name="Rectangle 6"/>
          <p:cNvSpPr>
            <a:spLocks noChangeArrowheads="1"/>
          </p:cNvSpPr>
          <p:nvPr/>
        </p:nvSpPr>
        <p:spPr bwMode="auto">
          <a:xfrm>
            <a:off x="5257800" y="3124200"/>
            <a:ext cx="2895600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093" name="Text Box 7"/>
          <p:cNvSpPr txBox="1">
            <a:spLocks noChangeArrowheads="1"/>
          </p:cNvSpPr>
          <p:nvPr/>
        </p:nvSpPr>
        <p:spPr bwMode="auto">
          <a:xfrm>
            <a:off x="5334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6 yds</a:t>
            </a:r>
          </a:p>
        </p:txBody>
      </p:sp>
      <p:sp>
        <p:nvSpPr>
          <p:cNvPr id="89094" name="Text Box 8"/>
          <p:cNvSpPr txBox="1">
            <a:spLocks noChangeArrowheads="1"/>
          </p:cNvSpPr>
          <p:nvPr/>
        </p:nvSpPr>
        <p:spPr bwMode="auto">
          <a:xfrm>
            <a:off x="2362200" y="57912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89095" name="Text Box 9"/>
          <p:cNvSpPr txBox="1">
            <a:spLocks noChangeArrowheads="1"/>
          </p:cNvSpPr>
          <p:nvPr/>
        </p:nvSpPr>
        <p:spPr bwMode="auto">
          <a:xfrm>
            <a:off x="6019800" y="57912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8 yds</a:t>
            </a:r>
          </a:p>
        </p:txBody>
      </p:sp>
      <p:sp>
        <p:nvSpPr>
          <p:cNvPr id="89096" name="AutoShape 10"/>
          <p:cNvSpPr>
            <a:spLocks/>
          </p:cNvSpPr>
          <p:nvPr/>
        </p:nvSpPr>
        <p:spPr bwMode="auto">
          <a:xfrm>
            <a:off x="1676400" y="3200400"/>
            <a:ext cx="381000" cy="2133600"/>
          </a:xfrm>
          <a:prstGeom prst="leftBrace">
            <a:avLst>
              <a:gd name="adj1" fmla="val 4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097" name="AutoShape 11"/>
          <p:cNvSpPr>
            <a:spLocks/>
          </p:cNvSpPr>
          <p:nvPr/>
        </p:nvSpPr>
        <p:spPr bwMode="auto">
          <a:xfrm rot="-5400000">
            <a:off x="6591300" y="4305300"/>
            <a:ext cx="304800" cy="2667000"/>
          </a:xfrm>
          <a:prstGeom prst="leftBrace">
            <a:avLst>
              <a:gd name="adj1" fmla="val 7291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098" name="AutoShape 12"/>
          <p:cNvSpPr>
            <a:spLocks/>
          </p:cNvSpPr>
          <p:nvPr/>
        </p:nvSpPr>
        <p:spPr bwMode="auto">
          <a:xfrm rot="-5400000">
            <a:off x="2819400" y="5029200"/>
            <a:ext cx="304800" cy="1219200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099" name="Text Box 13"/>
          <p:cNvSpPr txBox="1">
            <a:spLocks noChangeArrowheads="1"/>
          </p:cNvSpPr>
          <p:nvPr/>
        </p:nvSpPr>
        <p:spPr bwMode="auto">
          <a:xfrm>
            <a:off x="4038600" y="35052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6 yds</a:t>
            </a:r>
          </a:p>
        </p:txBody>
      </p:sp>
      <p:sp>
        <p:nvSpPr>
          <p:cNvPr id="89100" name="AutoShape 14"/>
          <p:cNvSpPr>
            <a:spLocks/>
          </p:cNvSpPr>
          <p:nvPr/>
        </p:nvSpPr>
        <p:spPr bwMode="auto">
          <a:xfrm>
            <a:off x="4648200" y="3200400"/>
            <a:ext cx="381000" cy="2133600"/>
          </a:xfrm>
          <a:prstGeom prst="leftBrace">
            <a:avLst>
              <a:gd name="adj1" fmla="val 4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101" name="Text Box 15"/>
          <p:cNvSpPr txBox="1">
            <a:spLocks noChangeArrowheads="1"/>
          </p:cNvSpPr>
          <p:nvPr/>
        </p:nvSpPr>
        <p:spPr bwMode="auto">
          <a:xfrm>
            <a:off x="2362200" y="39624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6 x 4  </a:t>
            </a:r>
          </a:p>
        </p:txBody>
      </p:sp>
      <p:sp>
        <p:nvSpPr>
          <p:cNvPr id="89102" name="Text Box 16"/>
          <p:cNvSpPr txBox="1">
            <a:spLocks noChangeArrowheads="1"/>
          </p:cNvSpPr>
          <p:nvPr/>
        </p:nvSpPr>
        <p:spPr bwMode="auto">
          <a:xfrm>
            <a:off x="6172200" y="39624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6 x 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Find the area of the rectangle.</a:t>
            </a:r>
            <a:br>
              <a:rPr lang="en-US" sz="4000">
                <a:solidFill>
                  <a:schemeClr val="tx2"/>
                </a:solidFill>
              </a:rPr>
            </a:br>
            <a:r>
              <a:rPr lang="en-US" sz="4000">
                <a:solidFill>
                  <a:schemeClr val="tx2"/>
                </a:solidFill>
              </a:rPr>
              <a:t>Area = length x width</a:t>
            </a:r>
          </a:p>
        </p:txBody>
      </p:sp>
      <p:sp>
        <p:nvSpPr>
          <p:cNvPr id="36867" name="Text Box 5"/>
          <p:cNvSpPr txBox="1">
            <a:spLocks noChangeArrowheads="1"/>
          </p:cNvSpPr>
          <p:nvPr/>
        </p:nvSpPr>
        <p:spPr bwMode="auto">
          <a:xfrm>
            <a:off x="533400" y="35052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6 ft</a:t>
            </a:r>
          </a:p>
        </p:txBody>
      </p:sp>
      <p:sp>
        <p:nvSpPr>
          <p:cNvPr id="36868" name="Text Box 6"/>
          <p:cNvSpPr txBox="1">
            <a:spLocks noChangeArrowheads="1"/>
          </p:cNvSpPr>
          <p:nvPr/>
        </p:nvSpPr>
        <p:spPr bwMode="auto">
          <a:xfrm>
            <a:off x="2819400" y="5715000"/>
            <a:ext cx="571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20 ft			+ 		4 ft</a:t>
            </a:r>
          </a:p>
        </p:txBody>
      </p:sp>
      <p:sp>
        <p:nvSpPr>
          <p:cNvPr id="36869" name="Rectangle 7"/>
          <p:cNvSpPr>
            <a:spLocks noChangeArrowheads="1"/>
          </p:cNvSpPr>
          <p:nvPr/>
        </p:nvSpPr>
        <p:spPr bwMode="auto">
          <a:xfrm>
            <a:off x="6629400" y="3048000"/>
            <a:ext cx="1828800" cy="2514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0" name="Rectangle 8"/>
          <p:cNvSpPr>
            <a:spLocks noChangeArrowheads="1"/>
          </p:cNvSpPr>
          <p:nvPr/>
        </p:nvSpPr>
        <p:spPr bwMode="auto">
          <a:xfrm>
            <a:off x="1752600" y="3048000"/>
            <a:ext cx="3200400" cy="2514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1" name="Text Box 9"/>
          <p:cNvSpPr txBox="1">
            <a:spLocks noChangeArrowheads="1"/>
          </p:cNvSpPr>
          <p:nvPr/>
        </p:nvSpPr>
        <p:spPr bwMode="auto">
          <a:xfrm>
            <a:off x="5486400" y="35814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6 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>
                <a:solidFill>
                  <a:schemeClr val="tx2"/>
                </a:solidFill>
              </a:rPr>
              <a:t>Write an expression that shows how to find the area of the rectangle and uses the distributive property.</a:t>
            </a:r>
          </a:p>
        </p:txBody>
      </p:sp>
      <p:sp>
        <p:nvSpPr>
          <p:cNvPr id="90115" name="Rectangle 5"/>
          <p:cNvSpPr>
            <a:spLocks noChangeArrowheads="1"/>
          </p:cNvSpPr>
          <p:nvPr/>
        </p:nvSpPr>
        <p:spPr bwMode="auto">
          <a:xfrm>
            <a:off x="2362200" y="3124200"/>
            <a:ext cx="1219200" cy="22860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0116" name="Rectangle 6"/>
          <p:cNvSpPr>
            <a:spLocks noChangeArrowheads="1"/>
          </p:cNvSpPr>
          <p:nvPr/>
        </p:nvSpPr>
        <p:spPr bwMode="auto">
          <a:xfrm>
            <a:off x="5257800" y="3124200"/>
            <a:ext cx="2895600" cy="22860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0117" name="Text Box 7"/>
          <p:cNvSpPr txBox="1">
            <a:spLocks noChangeArrowheads="1"/>
          </p:cNvSpPr>
          <p:nvPr/>
        </p:nvSpPr>
        <p:spPr bwMode="auto">
          <a:xfrm>
            <a:off x="5334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6 yds</a:t>
            </a:r>
          </a:p>
        </p:txBody>
      </p:sp>
      <p:sp>
        <p:nvSpPr>
          <p:cNvPr id="90118" name="Text Box 8"/>
          <p:cNvSpPr txBox="1">
            <a:spLocks noChangeArrowheads="1"/>
          </p:cNvSpPr>
          <p:nvPr/>
        </p:nvSpPr>
        <p:spPr bwMode="auto">
          <a:xfrm>
            <a:off x="2362200" y="57912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90119" name="Text Box 9"/>
          <p:cNvSpPr txBox="1">
            <a:spLocks noChangeArrowheads="1"/>
          </p:cNvSpPr>
          <p:nvPr/>
        </p:nvSpPr>
        <p:spPr bwMode="auto">
          <a:xfrm>
            <a:off x="6019800" y="57912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8 yds</a:t>
            </a:r>
          </a:p>
        </p:txBody>
      </p:sp>
      <p:sp>
        <p:nvSpPr>
          <p:cNvPr id="90120" name="AutoShape 10"/>
          <p:cNvSpPr>
            <a:spLocks/>
          </p:cNvSpPr>
          <p:nvPr/>
        </p:nvSpPr>
        <p:spPr bwMode="auto">
          <a:xfrm>
            <a:off x="1676400" y="3200400"/>
            <a:ext cx="381000" cy="2133600"/>
          </a:xfrm>
          <a:prstGeom prst="leftBrace">
            <a:avLst>
              <a:gd name="adj1" fmla="val 4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0121" name="AutoShape 11"/>
          <p:cNvSpPr>
            <a:spLocks/>
          </p:cNvSpPr>
          <p:nvPr/>
        </p:nvSpPr>
        <p:spPr bwMode="auto">
          <a:xfrm rot="-5400000">
            <a:off x="6591300" y="4305300"/>
            <a:ext cx="304800" cy="2667000"/>
          </a:xfrm>
          <a:prstGeom prst="leftBrace">
            <a:avLst>
              <a:gd name="adj1" fmla="val 7291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0122" name="AutoShape 12"/>
          <p:cNvSpPr>
            <a:spLocks/>
          </p:cNvSpPr>
          <p:nvPr/>
        </p:nvSpPr>
        <p:spPr bwMode="auto">
          <a:xfrm rot="-5400000">
            <a:off x="2819400" y="5029200"/>
            <a:ext cx="304800" cy="1219200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0123" name="Text Box 13"/>
          <p:cNvSpPr txBox="1">
            <a:spLocks noChangeArrowheads="1"/>
          </p:cNvSpPr>
          <p:nvPr/>
        </p:nvSpPr>
        <p:spPr bwMode="auto">
          <a:xfrm>
            <a:off x="4038600" y="35052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6 yds</a:t>
            </a:r>
          </a:p>
        </p:txBody>
      </p:sp>
      <p:sp>
        <p:nvSpPr>
          <p:cNvPr id="90124" name="AutoShape 14"/>
          <p:cNvSpPr>
            <a:spLocks/>
          </p:cNvSpPr>
          <p:nvPr/>
        </p:nvSpPr>
        <p:spPr bwMode="auto">
          <a:xfrm>
            <a:off x="4648200" y="3200400"/>
            <a:ext cx="381000" cy="2133600"/>
          </a:xfrm>
          <a:prstGeom prst="leftBrace">
            <a:avLst>
              <a:gd name="adj1" fmla="val 4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0125" name="Text Box 15"/>
          <p:cNvSpPr txBox="1">
            <a:spLocks noChangeArrowheads="1"/>
          </p:cNvSpPr>
          <p:nvPr/>
        </p:nvSpPr>
        <p:spPr bwMode="auto">
          <a:xfrm>
            <a:off x="2438400" y="23622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6 x 4  </a:t>
            </a:r>
          </a:p>
        </p:txBody>
      </p:sp>
      <p:sp>
        <p:nvSpPr>
          <p:cNvPr id="90126" name="Text Box 16"/>
          <p:cNvSpPr txBox="1">
            <a:spLocks noChangeArrowheads="1"/>
          </p:cNvSpPr>
          <p:nvPr/>
        </p:nvSpPr>
        <p:spPr bwMode="auto">
          <a:xfrm>
            <a:off x="6172200" y="23622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6 x 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>
                <a:solidFill>
                  <a:schemeClr val="tx2"/>
                </a:solidFill>
              </a:rPr>
              <a:t>Write an expression that shows how to find the area of the rectangle and uses the distributive property.</a:t>
            </a:r>
          </a:p>
        </p:txBody>
      </p:sp>
      <p:sp>
        <p:nvSpPr>
          <p:cNvPr id="91139" name="Rectangle 5"/>
          <p:cNvSpPr>
            <a:spLocks noChangeArrowheads="1"/>
          </p:cNvSpPr>
          <p:nvPr/>
        </p:nvSpPr>
        <p:spPr bwMode="auto">
          <a:xfrm>
            <a:off x="2362200" y="3124200"/>
            <a:ext cx="1219200" cy="22860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140" name="Rectangle 6"/>
          <p:cNvSpPr>
            <a:spLocks noChangeArrowheads="1"/>
          </p:cNvSpPr>
          <p:nvPr/>
        </p:nvSpPr>
        <p:spPr bwMode="auto">
          <a:xfrm>
            <a:off x="5257800" y="3124200"/>
            <a:ext cx="2895600" cy="22860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141" name="Text Box 7"/>
          <p:cNvSpPr txBox="1">
            <a:spLocks noChangeArrowheads="1"/>
          </p:cNvSpPr>
          <p:nvPr/>
        </p:nvSpPr>
        <p:spPr bwMode="auto">
          <a:xfrm>
            <a:off x="5334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6 yds</a:t>
            </a:r>
          </a:p>
        </p:txBody>
      </p:sp>
      <p:sp>
        <p:nvSpPr>
          <p:cNvPr id="91142" name="Text Box 8"/>
          <p:cNvSpPr txBox="1">
            <a:spLocks noChangeArrowheads="1"/>
          </p:cNvSpPr>
          <p:nvPr/>
        </p:nvSpPr>
        <p:spPr bwMode="auto">
          <a:xfrm>
            <a:off x="2362200" y="57912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91143" name="Text Box 9"/>
          <p:cNvSpPr txBox="1">
            <a:spLocks noChangeArrowheads="1"/>
          </p:cNvSpPr>
          <p:nvPr/>
        </p:nvSpPr>
        <p:spPr bwMode="auto">
          <a:xfrm>
            <a:off x="6019800" y="57912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8 yds</a:t>
            </a:r>
          </a:p>
        </p:txBody>
      </p:sp>
      <p:sp>
        <p:nvSpPr>
          <p:cNvPr id="91144" name="AutoShape 10"/>
          <p:cNvSpPr>
            <a:spLocks/>
          </p:cNvSpPr>
          <p:nvPr/>
        </p:nvSpPr>
        <p:spPr bwMode="auto">
          <a:xfrm>
            <a:off x="1676400" y="3200400"/>
            <a:ext cx="381000" cy="2133600"/>
          </a:xfrm>
          <a:prstGeom prst="leftBrace">
            <a:avLst>
              <a:gd name="adj1" fmla="val 4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145" name="AutoShape 11"/>
          <p:cNvSpPr>
            <a:spLocks/>
          </p:cNvSpPr>
          <p:nvPr/>
        </p:nvSpPr>
        <p:spPr bwMode="auto">
          <a:xfrm rot="-5400000">
            <a:off x="6591300" y="4305300"/>
            <a:ext cx="304800" cy="2667000"/>
          </a:xfrm>
          <a:prstGeom prst="leftBrace">
            <a:avLst>
              <a:gd name="adj1" fmla="val 7291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146" name="AutoShape 12"/>
          <p:cNvSpPr>
            <a:spLocks/>
          </p:cNvSpPr>
          <p:nvPr/>
        </p:nvSpPr>
        <p:spPr bwMode="auto">
          <a:xfrm rot="-5400000">
            <a:off x="2819400" y="5029200"/>
            <a:ext cx="304800" cy="1219200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147" name="Text Box 15"/>
          <p:cNvSpPr txBox="1">
            <a:spLocks noChangeArrowheads="1"/>
          </p:cNvSpPr>
          <p:nvPr/>
        </p:nvSpPr>
        <p:spPr bwMode="auto">
          <a:xfrm>
            <a:off x="2438400" y="23622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6 x 4  </a:t>
            </a:r>
          </a:p>
        </p:txBody>
      </p:sp>
      <p:sp>
        <p:nvSpPr>
          <p:cNvPr id="91148" name="Text Box 16"/>
          <p:cNvSpPr txBox="1">
            <a:spLocks noChangeArrowheads="1"/>
          </p:cNvSpPr>
          <p:nvPr/>
        </p:nvSpPr>
        <p:spPr bwMode="auto">
          <a:xfrm>
            <a:off x="6172200" y="23622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6 x 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>
                <a:solidFill>
                  <a:schemeClr val="tx2"/>
                </a:solidFill>
              </a:rPr>
              <a:t>Write an expression that shows how to find the area of the rectangle and uses the distributive property.</a:t>
            </a:r>
          </a:p>
        </p:txBody>
      </p:sp>
      <p:sp>
        <p:nvSpPr>
          <p:cNvPr id="92163" name="Rectangle 5"/>
          <p:cNvSpPr>
            <a:spLocks noChangeArrowheads="1"/>
          </p:cNvSpPr>
          <p:nvPr/>
        </p:nvSpPr>
        <p:spPr bwMode="auto">
          <a:xfrm>
            <a:off x="2895600" y="3124200"/>
            <a:ext cx="1219200" cy="22860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164" name="Rectangle 6"/>
          <p:cNvSpPr>
            <a:spLocks noChangeArrowheads="1"/>
          </p:cNvSpPr>
          <p:nvPr/>
        </p:nvSpPr>
        <p:spPr bwMode="auto">
          <a:xfrm>
            <a:off x="4724400" y="3124200"/>
            <a:ext cx="2895600" cy="22860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165" name="Text Box 7"/>
          <p:cNvSpPr txBox="1">
            <a:spLocks noChangeArrowheads="1"/>
          </p:cNvSpPr>
          <p:nvPr/>
        </p:nvSpPr>
        <p:spPr bwMode="auto">
          <a:xfrm>
            <a:off x="10668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6 yds</a:t>
            </a:r>
          </a:p>
        </p:txBody>
      </p:sp>
      <p:sp>
        <p:nvSpPr>
          <p:cNvPr id="92166" name="Text Box 8"/>
          <p:cNvSpPr txBox="1">
            <a:spLocks noChangeArrowheads="1"/>
          </p:cNvSpPr>
          <p:nvPr/>
        </p:nvSpPr>
        <p:spPr bwMode="auto">
          <a:xfrm>
            <a:off x="2895600" y="57912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92167" name="Text Box 9"/>
          <p:cNvSpPr txBox="1">
            <a:spLocks noChangeArrowheads="1"/>
          </p:cNvSpPr>
          <p:nvPr/>
        </p:nvSpPr>
        <p:spPr bwMode="auto">
          <a:xfrm>
            <a:off x="5334000" y="57912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8 yds</a:t>
            </a:r>
          </a:p>
        </p:txBody>
      </p:sp>
      <p:sp>
        <p:nvSpPr>
          <p:cNvPr id="92168" name="AutoShape 10"/>
          <p:cNvSpPr>
            <a:spLocks/>
          </p:cNvSpPr>
          <p:nvPr/>
        </p:nvSpPr>
        <p:spPr bwMode="auto">
          <a:xfrm>
            <a:off x="2209800" y="3200400"/>
            <a:ext cx="381000" cy="2133600"/>
          </a:xfrm>
          <a:prstGeom prst="leftBrace">
            <a:avLst>
              <a:gd name="adj1" fmla="val 4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169" name="AutoShape 11"/>
          <p:cNvSpPr>
            <a:spLocks/>
          </p:cNvSpPr>
          <p:nvPr/>
        </p:nvSpPr>
        <p:spPr bwMode="auto">
          <a:xfrm rot="-5400000">
            <a:off x="6057900" y="4305300"/>
            <a:ext cx="304800" cy="2667000"/>
          </a:xfrm>
          <a:prstGeom prst="leftBrace">
            <a:avLst>
              <a:gd name="adj1" fmla="val 7291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170" name="AutoShape 12"/>
          <p:cNvSpPr>
            <a:spLocks/>
          </p:cNvSpPr>
          <p:nvPr/>
        </p:nvSpPr>
        <p:spPr bwMode="auto">
          <a:xfrm rot="-5400000">
            <a:off x="3352800" y="5029200"/>
            <a:ext cx="304800" cy="1219200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171" name="Text Box 13"/>
          <p:cNvSpPr txBox="1">
            <a:spLocks noChangeArrowheads="1"/>
          </p:cNvSpPr>
          <p:nvPr/>
        </p:nvSpPr>
        <p:spPr bwMode="auto">
          <a:xfrm>
            <a:off x="2971800" y="23622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6 x 4  </a:t>
            </a:r>
          </a:p>
        </p:txBody>
      </p:sp>
      <p:sp>
        <p:nvSpPr>
          <p:cNvPr id="92172" name="Text Box 14"/>
          <p:cNvSpPr txBox="1">
            <a:spLocks noChangeArrowheads="1"/>
          </p:cNvSpPr>
          <p:nvPr/>
        </p:nvSpPr>
        <p:spPr bwMode="auto">
          <a:xfrm>
            <a:off x="5638800" y="23622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6 x 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>
                <a:solidFill>
                  <a:schemeClr val="tx2"/>
                </a:solidFill>
              </a:rPr>
              <a:t>7) Write an expression that shows how to find the area of the rectangle and uses the distributive property.</a:t>
            </a:r>
          </a:p>
        </p:txBody>
      </p:sp>
      <p:sp>
        <p:nvSpPr>
          <p:cNvPr id="93187" name="Rectangle 5"/>
          <p:cNvSpPr>
            <a:spLocks noChangeArrowheads="1"/>
          </p:cNvSpPr>
          <p:nvPr/>
        </p:nvSpPr>
        <p:spPr bwMode="auto">
          <a:xfrm>
            <a:off x="3124200" y="3124200"/>
            <a:ext cx="1219200" cy="22860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3188" name="Rectangle 6"/>
          <p:cNvSpPr>
            <a:spLocks noChangeArrowheads="1"/>
          </p:cNvSpPr>
          <p:nvPr/>
        </p:nvSpPr>
        <p:spPr bwMode="auto">
          <a:xfrm>
            <a:off x="4343400" y="3124200"/>
            <a:ext cx="2895600" cy="22860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3189" name="Text Box 7"/>
          <p:cNvSpPr txBox="1">
            <a:spLocks noChangeArrowheads="1"/>
          </p:cNvSpPr>
          <p:nvPr/>
        </p:nvSpPr>
        <p:spPr bwMode="auto">
          <a:xfrm>
            <a:off x="12954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6 yds</a:t>
            </a:r>
          </a:p>
        </p:txBody>
      </p:sp>
      <p:sp>
        <p:nvSpPr>
          <p:cNvPr id="93190" name="Text Box 8"/>
          <p:cNvSpPr txBox="1">
            <a:spLocks noChangeArrowheads="1"/>
          </p:cNvSpPr>
          <p:nvPr/>
        </p:nvSpPr>
        <p:spPr bwMode="auto">
          <a:xfrm>
            <a:off x="3124200" y="57912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4 yds</a:t>
            </a:r>
          </a:p>
        </p:txBody>
      </p:sp>
      <p:sp>
        <p:nvSpPr>
          <p:cNvPr id="93191" name="Text Box 9"/>
          <p:cNvSpPr txBox="1">
            <a:spLocks noChangeArrowheads="1"/>
          </p:cNvSpPr>
          <p:nvPr/>
        </p:nvSpPr>
        <p:spPr bwMode="auto">
          <a:xfrm>
            <a:off x="5105400" y="57912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8 yds</a:t>
            </a:r>
          </a:p>
        </p:txBody>
      </p:sp>
      <p:sp>
        <p:nvSpPr>
          <p:cNvPr id="93192" name="AutoShape 10"/>
          <p:cNvSpPr>
            <a:spLocks/>
          </p:cNvSpPr>
          <p:nvPr/>
        </p:nvSpPr>
        <p:spPr bwMode="auto">
          <a:xfrm>
            <a:off x="2438400" y="3200400"/>
            <a:ext cx="381000" cy="2133600"/>
          </a:xfrm>
          <a:prstGeom prst="leftBrace">
            <a:avLst>
              <a:gd name="adj1" fmla="val 4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3193" name="AutoShape 11"/>
          <p:cNvSpPr>
            <a:spLocks/>
          </p:cNvSpPr>
          <p:nvPr/>
        </p:nvSpPr>
        <p:spPr bwMode="auto">
          <a:xfrm rot="-5400000">
            <a:off x="5676900" y="4305300"/>
            <a:ext cx="304800" cy="2667000"/>
          </a:xfrm>
          <a:prstGeom prst="leftBrace">
            <a:avLst>
              <a:gd name="adj1" fmla="val 7291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3194" name="AutoShape 12"/>
          <p:cNvSpPr>
            <a:spLocks/>
          </p:cNvSpPr>
          <p:nvPr/>
        </p:nvSpPr>
        <p:spPr bwMode="auto">
          <a:xfrm rot="-5400000">
            <a:off x="3581400" y="5029200"/>
            <a:ext cx="304800" cy="1219200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3195" name="Text Box 13"/>
          <p:cNvSpPr txBox="1">
            <a:spLocks noChangeArrowheads="1"/>
          </p:cNvSpPr>
          <p:nvPr/>
        </p:nvSpPr>
        <p:spPr bwMode="auto">
          <a:xfrm>
            <a:off x="3276600" y="2438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chemeClr val="accent2"/>
                </a:solidFill>
              </a:rPr>
              <a:t>6 x 4  +</a:t>
            </a:r>
          </a:p>
        </p:txBody>
      </p:sp>
      <p:sp>
        <p:nvSpPr>
          <p:cNvPr id="93196" name="Text Box 14"/>
          <p:cNvSpPr txBox="1">
            <a:spLocks noChangeArrowheads="1"/>
          </p:cNvSpPr>
          <p:nvPr/>
        </p:nvSpPr>
        <p:spPr bwMode="auto">
          <a:xfrm>
            <a:off x="4724400" y="243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accent2"/>
                </a:solidFill>
              </a:rPr>
              <a:t>6 x 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8) </a:t>
            </a:r>
            <a:r>
              <a:rPr lang="en-US" sz="3200" dirty="0">
                <a:solidFill>
                  <a:schemeClr val="tx2"/>
                </a:solidFill>
              </a:rPr>
              <a:t>Write an expression that shows how to find the area of the rectangle and uses the distributive property.</a:t>
            </a:r>
          </a:p>
        </p:txBody>
      </p:sp>
      <p:sp>
        <p:nvSpPr>
          <p:cNvPr id="100355" name="Rectangle 5"/>
          <p:cNvSpPr>
            <a:spLocks noChangeArrowheads="1"/>
          </p:cNvSpPr>
          <p:nvPr/>
        </p:nvSpPr>
        <p:spPr bwMode="auto">
          <a:xfrm>
            <a:off x="2743200" y="3124200"/>
            <a:ext cx="1752600" cy="1828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0356" name="Rectangle 6"/>
          <p:cNvSpPr>
            <a:spLocks noChangeArrowheads="1"/>
          </p:cNvSpPr>
          <p:nvPr/>
        </p:nvSpPr>
        <p:spPr bwMode="auto">
          <a:xfrm>
            <a:off x="4495800" y="3124200"/>
            <a:ext cx="2362200" cy="18288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0357" name="Text Box 7"/>
          <p:cNvSpPr txBox="1">
            <a:spLocks noChangeArrowheads="1"/>
          </p:cNvSpPr>
          <p:nvPr/>
        </p:nvSpPr>
        <p:spPr bwMode="auto">
          <a:xfrm>
            <a:off x="9144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5 yds</a:t>
            </a:r>
          </a:p>
        </p:txBody>
      </p:sp>
      <p:sp>
        <p:nvSpPr>
          <p:cNvPr id="100358" name="Text Box 8"/>
          <p:cNvSpPr txBox="1">
            <a:spLocks noChangeArrowheads="1"/>
          </p:cNvSpPr>
          <p:nvPr/>
        </p:nvSpPr>
        <p:spPr bwMode="auto">
          <a:xfrm>
            <a:off x="25146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i="1" dirty="0"/>
              <a:t>x</a:t>
            </a:r>
            <a:r>
              <a:rPr lang="en-US" sz="4000" dirty="0"/>
              <a:t> </a:t>
            </a:r>
            <a:r>
              <a:rPr lang="en-US" sz="4000" dirty="0" err="1"/>
              <a:t>yds</a:t>
            </a:r>
            <a:endParaRPr lang="en-US" sz="4000" dirty="0"/>
          </a:p>
        </p:txBody>
      </p:sp>
      <p:sp>
        <p:nvSpPr>
          <p:cNvPr id="100359" name="Text Box 9"/>
          <p:cNvSpPr txBox="1">
            <a:spLocks noChangeArrowheads="1"/>
          </p:cNvSpPr>
          <p:nvPr/>
        </p:nvSpPr>
        <p:spPr bwMode="auto">
          <a:xfrm>
            <a:off x="47244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10 yds</a:t>
            </a:r>
          </a:p>
        </p:txBody>
      </p:sp>
      <p:sp>
        <p:nvSpPr>
          <p:cNvPr id="100360" name="AutoShape 10"/>
          <p:cNvSpPr>
            <a:spLocks/>
          </p:cNvSpPr>
          <p:nvPr/>
        </p:nvSpPr>
        <p:spPr bwMode="auto">
          <a:xfrm>
            <a:off x="2057400" y="3200400"/>
            <a:ext cx="381000" cy="1676400"/>
          </a:xfrm>
          <a:prstGeom prst="leftBrace">
            <a:avLst>
              <a:gd name="adj1" fmla="val 3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0361" name="AutoShape 11"/>
          <p:cNvSpPr>
            <a:spLocks/>
          </p:cNvSpPr>
          <p:nvPr/>
        </p:nvSpPr>
        <p:spPr bwMode="auto">
          <a:xfrm rot="-5400000">
            <a:off x="53340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0362" name="AutoShape 12"/>
          <p:cNvSpPr>
            <a:spLocks/>
          </p:cNvSpPr>
          <p:nvPr/>
        </p:nvSpPr>
        <p:spPr bwMode="auto">
          <a:xfrm rot="-5400000">
            <a:off x="30861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>
                <a:solidFill>
                  <a:schemeClr val="tx2"/>
                </a:solidFill>
              </a:rPr>
              <a:t>Write an expression that shows how to find the area of the rectangle and uses the distributive property.</a:t>
            </a:r>
          </a:p>
        </p:txBody>
      </p:sp>
      <p:sp>
        <p:nvSpPr>
          <p:cNvPr id="100355" name="Rectangle 5"/>
          <p:cNvSpPr>
            <a:spLocks noChangeArrowheads="1"/>
          </p:cNvSpPr>
          <p:nvPr/>
        </p:nvSpPr>
        <p:spPr bwMode="auto">
          <a:xfrm>
            <a:off x="2743200" y="3124200"/>
            <a:ext cx="1752600" cy="1828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0356" name="Rectangle 6"/>
          <p:cNvSpPr>
            <a:spLocks noChangeArrowheads="1"/>
          </p:cNvSpPr>
          <p:nvPr/>
        </p:nvSpPr>
        <p:spPr bwMode="auto">
          <a:xfrm>
            <a:off x="4495800" y="3124200"/>
            <a:ext cx="2362200" cy="18288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0357" name="Text Box 7"/>
          <p:cNvSpPr txBox="1">
            <a:spLocks noChangeArrowheads="1"/>
          </p:cNvSpPr>
          <p:nvPr/>
        </p:nvSpPr>
        <p:spPr bwMode="auto">
          <a:xfrm>
            <a:off x="9144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5 yds</a:t>
            </a:r>
          </a:p>
        </p:txBody>
      </p:sp>
      <p:sp>
        <p:nvSpPr>
          <p:cNvPr id="100358" name="Text Box 8"/>
          <p:cNvSpPr txBox="1">
            <a:spLocks noChangeArrowheads="1"/>
          </p:cNvSpPr>
          <p:nvPr/>
        </p:nvSpPr>
        <p:spPr bwMode="auto">
          <a:xfrm>
            <a:off x="25146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i="1" dirty="0"/>
              <a:t>x</a:t>
            </a:r>
            <a:r>
              <a:rPr lang="en-US" sz="4000" dirty="0"/>
              <a:t> </a:t>
            </a:r>
            <a:r>
              <a:rPr lang="en-US" sz="4000" dirty="0" err="1"/>
              <a:t>yds</a:t>
            </a:r>
            <a:endParaRPr lang="en-US" sz="4000" dirty="0"/>
          </a:p>
        </p:txBody>
      </p:sp>
      <p:sp>
        <p:nvSpPr>
          <p:cNvPr id="100359" name="Text Box 9"/>
          <p:cNvSpPr txBox="1">
            <a:spLocks noChangeArrowheads="1"/>
          </p:cNvSpPr>
          <p:nvPr/>
        </p:nvSpPr>
        <p:spPr bwMode="auto">
          <a:xfrm>
            <a:off x="47244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10 yds</a:t>
            </a:r>
          </a:p>
        </p:txBody>
      </p:sp>
      <p:sp>
        <p:nvSpPr>
          <p:cNvPr id="100360" name="AutoShape 10"/>
          <p:cNvSpPr>
            <a:spLocks/>
          </p:cNvSpPr>
          <p:nvPr/>
        </p:nvSpPr>
        <p:spPr bwMode="auto">
          <a:xfrm>
            <a:off x="2057400" y="3200400"/>
            <a:ext cx="381000" cy="1676400"/>
          </a:xfrm>
          <a:prstGeom prst="leftBrace">
            <a:avLst>
              <a:gd name="adj1" fmla="val 3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0361" name="AutoShape 11"/>
          <p:cNvSpPr>
            <a:spLocks/>
          </p:cNvSpPr>
          <p:nvPr/>
        </p:nvSpPr>
        <p:spPr bwMode="auto">
          <a:xfrm rot="-5400000">
            <a:off x="53340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0362" name="AutoShape 12"/>
          <p:cNvSpPr>
            <a:spLocks/>
          </p:cNvSpPr>
          <p:nvPr/>
        </p:nvSpPr>
        <p:spPr bwMode="auto">
          <a:xfrm rot="-5400000">
            <a:off x="30861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505200" y="2057400"/>
            <a:ext cx="18806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5(</a:t>
            </a:r>
            <a:r>
              <a:rPr lang="en-US" sz="3600" i="1" dirty="0" smtClean="0"/>
              <a:t>x</a:t>
            </a:r>
            <a:r>
              <a:rPr lang="en-US" sz="3600" dirty="0" smtClean="0"/>
              <a:t> + 10)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Write </a:t>
            </a:r>
            <a:r>
              <a:rPr lang="en-US" sz="3200" dirty="0">
                <a:solidFill>
                  <a:schemeClr val="tx2"/>
                </a:solidFill>
              </a:rPr>
              <a:t>an expression that shows how to find the area of the rectangle and uses the distributive property.</a:t>
            </a:r>
          </a:p>
        </p:txBody>
      </p:sp>
      <p:sp>
        <p:nvSpPr>
          <p:cNvPr id="101379" name="Rectangle 5"/>
          <p:cNvSpPr>
            <a:spLocks noChangeArrowheads="1"/>
          </p:cNvSpPr>
          <p:nvPr/>
        </p:nvSpPr>
        <p:spPr bwMode="auto">
          <a:xfrm>
            <a:off x="2743200" y="3124200"/>
            <a:ext cx="1752600" cy="1828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1380" name="Rectangle 6"/>
          <p:cNvSpPr>
            <a:spLocks noChangeArrowheads="1"/>
          </p:cNvSpPr>
          <p:nvPr/>
        </p:nvSpPr>
        <p:spPr bwMode="auto">
          <a:xfrm>
            <a:off x="4495800" y="3124200"/>
            <a:ext cx="2362200" cy="18288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1381" name="Text Box 7"/>
          <p:cNvSpPr txBox="1">
            <a:spLocks noChangeArrowheads="1"/>
          </p:cNvSpPr>
          <p:nvPr/>
        </p:nvSpPr>
        <p:spPr bwMode="auto">
          <a:xfrm>
            <a:off x="9144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5 yds</a:t>
            </a:r>
          </a:p>
        </p:txBody>
      </p:sp>
      <p:sp>
        <p:nvSpPr>
          <p:cNvPr id="101382" name="Text Box 8"/>
          <p:cNvSpPr txBox="1">
            <a:spLocks noChangeArrowheads="1"/>
          </p:cNvSpPr>
          <p:nvPr/>
        </p:nvSpPr>
        <p:spPr bwMode="auto">
          <a:xfrm>
            <a:off x="25146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x yds</a:t>
            </a:r>
          </a:p>
        </p:txBody>
      </p:sp>
      <p:sp>
        <p:nvSpPr>
          <p:cNvPr id="101383" name="Text Box 9"/>
          <p:cNvSpPr txBox="1">
            <a:spLocks noChangeArrowheads="1"/>
          </p:cNvSpPr>
          <p:nvPr/>
        </p:nvSpPr>
        <p:spPr bwMode="auto">
          <a:xfrm>
            <a:off x="47244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10 yds</a:t>
            </a:r>
          </a:p>
        </p:txBody>
      </p:sp>
      <p:sp>
        <p:nvSpPr>
          <p:cNvPr id="101384" name="AutoShape 10"/>
          <p:cNvSpPr>
            <a:spLocks/>
          </p:cNvSpPr>
          <p:nvPr/>
        </p:nvSpPr>
        <p:spPr bwMode="auto">
          <a:xfrm>
            <a:off x="2057400" y="3200400"/>
            <a:ext cx="381000" cy="1676400"/>
          </a:xfrm>
          <a:prstGeom prst="leftBrace">
            <a:avLst>
              <a:gd name="adj1" fmla="val 3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1385" name="AutoShape 11"/>
          <p:cNvSpPr>
            <a:spLocks/>
          </p:cNvSpPr>
          <p:nvPr/>
        </p:nvSpPr>
        <p:spPr bwMode="auto">
          <a:xfrm rot="-5400000">
            <a:off x="53340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1386" name="AutoShape 12"/>
          <p:cNvSpPr>
            <a:spLocks/>
          </p:cNvSpPr>
          <p:nvPr/>
        </p:nvSpPr>
        <p:spPr bwMode="auto">
          <a:xfrm rot="-5400000">
            <a:off x="30861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1387" name="Text Box 13"/>
          <p:cNvSpPr txBox="1">
            <a:spLocks noChangeArrowheads="1"/>
          </p:cNvSpPr>
          <p:nvPr/>
        </p:nvSpPr>
        <p:spPr bwMode="auto">
          <a:xfrm>
            <a:off x="2819400" y="3810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5x</a:t>
            </a:r>
          </a:p>
        </p:txBody>
      </p:sp>
      <p:sp>
        <p:nvSpPr>
          <p:cNvPr id="101388" name="Text Box 14"/>
          <p:cNvSpPr txBox="1">
            <a:spLocks noChangeArrowheads="1"/>
          </p:cNvSpPr>
          <p:nvPr/>
        </p:nvSpPr>
        <p:spPr bwMode="auto">
          <a:xfrm>
            <a:off x="4572000" y="38100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5 ∙ 10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4"/>
          <p:cNvSpPr>
            <a:spLocks noChangeArrowheads="1"/>
          </p:cNvSpPr>
          <p:nvPr/>
        </p:nvSpPr>
        <p:spPr bwMode="auto">
          <a:xfrm>
            <a:off x="304800" y="228600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chemeClr val="tx2"/>
                </a:solidFill>
              </a:rPr>
              <a:t>Write </a:t>
            </a:r>
            <a:r>
              <a:rPr lang="en-US" sz="2800" dirty="0">
                <a:solidFill>
                  <a:schemeClr val="tx2"/>
                </a:solidFill>
              </a:rPr>
              <a:t>an expression that shows how to find the area of the rectangle and uses the distributive property.</a:t>
            </a:r>
          </a:p>
        </p:txBody>
      </p:sp>
      <p:sp>
        <p:nvSpPr>
          <p:cNvPr id="102403" name="Rectangle 5"/>
          <p:cNvSpPr>
            <a:spLocks noChangeArrowheads="1"/>
          </p:cNvSpPr>
          <p:nvPr/>
        </p:nvSpPr>
        <p:spPr bwMode="auto">
          <a:xfrm>
            <a:off x="2743200" y="3124200"/>
            <a:ext cx="1752600" cy="1828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04" name="Rectangle 6"/>
          <p:cNvSpPr>
            <a:spLocks noChangeArrowheads="1"/>
          </p:cNvSpPr>
          <p:nvPr/>
        </p:nvSpPr>
        <p:spPr bwMode="auto">
          <a:xfrm>
            <a:off x="4495800" y="3124200"/>
            <a:ext cx="2362200" cy="18288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05" name="Text Box 7"/>
          <p:cNvSpPr txBox="1">
            <a:spLocks noChangeArrowheads="1"/>
          </p:cNvSpPr>
          <p:nvPr/>
        </p:nvSpPr>
        <p:spPr bwMode="auto">
          <a:xfrm>
            <a:off x="914400" y="3352800"/>
            <a:ext cx="114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5 yds</a:t>
            </a:r>
          </a:p>
        </p:txBody>
      </p:sp>
      <p:sp>
        <p:nvSpPr>
          <p:cNvPr id="102406" name="Text Box 8"/>
          <p:cNvSpPr txBox="1">
            <a:spLocks noChangeArrowheads="1"/>
          </p:cNvSpPr>
          <p:nvPr/>
        </p:nvSpPr>
        <p:spPr bwMode="auto">
          <a:xfrm>
            <a:off x="2514600" y="56388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x yds</a:t>
            </a:r>
          </a:p>
        </p:txBody>
      </p:sp>
      <p:sp>
        <p:nvSpPr>
          <p:cNvPr id="102407" name="Text Box 9"/>
          <p:cNvSpPr txBox="1">
            <a:spLocks noChangeArrowheads="1"/>
          </p:cNvSpPr>
          <p:nvPr/>
        </p:nvSpPr>
        <p:spPr bwMode="auto">
          <a:xfrm>
            <a:off x="4724400" y="56388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   10 yds</a:t>
            </a:r>
          </a:p>
        </p:txBody>
      </p:sp>
      <p:sp>
        <p:nvSpPr>
          <p:cNvPr id="102408" name="AutoShape 10"/>
          <p:cNvSpPr>
            <a:spLocks/>
          </p:cNvSpPr>
          <p:nvPr/>
        </p:nvSpPr>
        <p:spPr bwMode="auto">
          <a:xfrm>
            <a:off x="2057400" y="3200400"/>
            <a:ext cx="381000" cy="1676400"/>
          </a:xfrm>
          <a:prstGeom prst="leftBrace">
            <a:avLst>
              <a:gd name="adj1" fmla="val 3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09" name="AutoShape 11"/>
          <p:cNvSpPr>
            <a:spLocks/>
          </p:cNvSpPr>
          <p:nvPr/>
        </p:nvSpPr>
        <p:spPr bwMode="auto">
          <a:xfrm rot="-5400000">
            <a:off x="5334000" y="4038600"/>
            <a:ext cx="228600" cy="2667000"/>
          </a:xfrm>
          <a:prstGeom prst="leftBrace">
            <a:avLst>
              <a:gd name="adj1" fmla="val 9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10" name="AutoShape 12"/>
          <p:cNvSpPr>
            <a:spLocks/>
          </p:cNvSpPr>
          <p:nvPr/>
        </p:nvSpPr>
        <p:spPr bwMode="auto">
          <a:xfrm rot="-5400000">
            <a:off x="3086100" y="46101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12" name="Text Box 14"/>
          <p:cNvSpPr txBox="1">
            <a:spLocks noChangeArrowheads="1"/>
          </p:cNvSpPr>
          <p:nvPr/>
        </p:nvSpPr>
        <p:spPr bwMode="auto">
          <a:xfrm>
            <a:off x="2667000" y="1447800"/>
            <a:ext cx="3352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chemeClr val="accent2"/>
                </a:solidFill>
              </a:rPr>
              <a:t>5</a:t>
            </a:r>
            <a:r>
              <a:rPr lang="en-US" b="1" i="1" dirty="0" smtClean="0">
                <a:solidFill>
                  <a:schemeClr val="accent2"/>
                </a:solidFill>
              </a:rPr>
              <a:t>x</a:t>
            </a:r>
            <a:r>
              <a:rPr lang="en-US" b="1" dirty="0" smtClean="0">
                <a:solidFill>
                  <a:schemeClr val="accent2"/>
                </a:solidFill>
              </a:rPr>
              <a:t> + 5 </a:t>
            </a:r>
            <a:r>
              <a:rPr lang="en-US" b="1" dirty="0">
                <a:solidFill>
                  <a:schemeClr val="accent2"/>
                </a:solidFill>
              </a:rPr>
              <a:t>∙ </a:t>
            </a:r>
            <a:r>
              <a:rPr lang="en-US" b="1" dirty="0" smtClean="0">
                <a:solidFill>
                  <a:schemeClr val="accent2"/>
                </a:solidFill>
              </a:rPr>
              <a:t>10 </a:t>
            </a:r>
          </a:p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chemeClr val="accent2"/>
                </a:solidFill>
              </a:rPr>
              <a:t>or </a:t>
            </a:r>
          </a:p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chemeClr val="accent2"/>
                </a:solidFill>
              </a:rPr>
              <a:t>5</a:t>
            </a:r>
            <a:r>
              <a:rPr lang="en-US" b="1" i="1" dirty="0" smtClean="0">
                <a:solidFill>
                  <a:schemeClr val="accent2"/>
                </a:solidFill>
              </a:rPr>
              <a:t>x</a:t>
            </a:r>
            <a:r>
              <a:rPr lang="en-US" b="1" dirty="0" smtClean="0">
                <a:solidFill>
                  <a:schemeClr val="accent2"/>
                </a:solidFill>
              </a:rPr>
              <a:t> + 50 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 Which expression is equivalent to 3(</a:t>
            </a:r>
            <a:r>
              <a:rPr lang="en-US" sz="4000" i="1" dirty="0" smtClean="0"/>
              <a:t>x</a:t>
            </a:r>
            <a:r>
              <a:rPr lang="en-US" sz="4000" dirty="0" smtClean="0"/>
              <a:t> + 7)?</a:t>
            </a:r>
          </a:p>
        </p:txBody>
      </p:sp>
      <p:sp>
        <p:nvSpPr>
          <p:cNvPr id="103427" name="AutoShape 5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85800" y="43434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428" name="Text Box 6"/>
          <p:cNvSpPr txBox="1">
            <a:spLocks noChangeArrowheads="1"/>
          </p:cNvSpPr>
          <p:nvPr/>
        </p:nvSpPr>
        <p:spPr bwMode="auto">
          <a:xfrm>
            <a:off x="2133600" y="44958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3</a:t>
            </a:r>
            <a:r>
              <a:rPr lang="en-US" sz="3600" i="1" dirty="0"/>
              <a:t>x</a:t>
            </a:r>
            <a:r>
              <a:rPr lang="en-US" sz="3600" dirty="0"/>
              <a:t> + 7 </a:t>
            </a:r>
          </a:p>
        </p:txBody>
      </p:sp>
      <p:sp>
        <p:nvSpPr>
          <p:cNvPr id="103429" name="AutoShape 7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85800" y="30480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430" name="AutoShape 8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85800" y="17526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431" name="Text Box 9"/>
          <p:cNvSpPr txBox="1">
            <a:spLocks noChangeArrowheads="1"/>
          </p:cNvSpPr>
          <p:nvPr/>
        </p:nvSpPr>
        <p:spPr bwMode="auto">
          <a:xfrm>
            <a:off x="2057400" y="32004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i="1" dirty="0"/>
              <a:t>x</a:t>
            </a:r>
            <a:r>
              <a:rPr lang="en-US" sz="3600" dirty="0"/>
              <a:t> + 21 </a:t>
            </a:r>
          </a:p>
        </p:txBody>
      </p:sp>
      <p:sp>
        <p:nvSpPr>
          <p:cNvPr id="103432" name="Text Box 10"/>
          <p:cNvSpPr txBox="1">
            <a:spLocks noChangeArrowheads="1"/>
          </p:cNvSpPr>
          <p:nvPr/>
        </p:nvSpPr>
        <p:spPr bwMode="auto">
          <a:xfrm>
            <a:off x="2133600" y="19812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i="1" dirty="0"/>
              <a:t>x</a:t>
            </a:r>
            <a:r>
              <a:rPr lang="en-US" sz="3600" dirty="0"/>
              <a:t> + 10 </a:t>
            </a:r>
          </a:p>
        </p:txBody>
      </p:sp>
      <p:sp>
        <p:nvSpPr>
          <p:cNvPr id="103433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6388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434" name="Text Box 12"/>
          <p:cNvSpPr txBox="1">
            <a:spLocks noChangeArrowheads="1"/>
          </p:cNvSpPr>
          <p:nvPr/>
        </p:nvSpPr>
        <p:spPr bwMode="auto">
          <a:xfrm>
            <a:off x="2133600" y="57912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3</a:t>
            </a:r>
            <a:r>
              <a:rPr lang="en-US" sz="3600" i="1" dirty="0"/>
              <a:t>x</a:t>
            </a:r>
            <a:r>
              <a:rPr lang="en-US" sz="3600" dirty="0"/>
              <a:t> + 21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dirty="0" smtClean="0">
                <a:solidFill>
                  <a:schemeClr val="tx2"/>
                </a:solidFill>
              </a:rPr>
              <a:t> </a:t>
            </a:r>
            <a:r>
              <a:rPr lang="en-US" sz="4000" dirty="0">
                <a:solidFill>
                  <a:schemeClr val="tx2"/>
                </a:solidFill>
              </a:rPr>
              <a:t>Which expression is equivalent to 3(</a:t>
            </a:r>
            <a:r>
              <a:rPr lang="en-US" sz="4000" i="1" dirty="0">
                <a:solidFill>
                  <a:schemeClr val="tx2"/>
                </a:solidFill>
              </a:rPr>
              <a:t>x</a:t>
            </a:r>
            <a:r>
              <a:rPr lang="en-US" sz="4000" dirty="0">
                <a:solidFill>
                  <a:schemeClr val="tx2"/>
                </a:solidFill>
              </a:rPr>
              <a:t> + 7)?</a:t>
            </a:r>
          </a:p>
        </p:txBody>
      </p:sp>
      <p:sp>
        <p:nvSpPr>
          <p:cNvPr id="104451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6388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452" name="Text Box 12"/>
          <p:cNvSpPr txBox="1">
            <a:spLocks noChangeArrowheads="1"/>
          </p:cNvSpPr>
          <p:nvPr/>
        </p:nvSpPr>
        <p:spPr bwMode="auto">
          <a:xfrm>
            <a:off x="2133600" y="57912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3</a:t>
            </a:r>
            <a:r>
              <a:rPr lang="en-US" sz="3600" i="1" dirty="0"/>
              <a:t>x</a:t>
            </a:r>
            <a:r>
              <a:rPr lang="en-US" sz="3600" dirty="0"/>
              <a:t> + 21 </a:t>
            </a:r>
          </a:p>
        </p:txBody>
      </p:sp>
      <p:sp>
        <p:nvSpPr>
          <p:cNvPr id="104453" name="Text Box 13"/>
          <p:cNvSpPr txBox="1">
            <a:spLocks noChangeArrowheads="1"/>
          </p:cNvSpPr>
          <p:nvPr/>
        </p:nvSpPr>
        <p:spPr bwMode="auto">
          <a:xfrm>
            <a:off x="5638800" y="5715000"/>
            <a:ext cx="251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Correct!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Find the area of the rectangle.</a:t>
            </a:r>
            <a:br>
              <a:rPr lang="en-US" sz="4000">
                <a:solidFill>
                  <a:schemeClr val="tx2"/>
                </a:solidFill>
              </a:rPr>
            </a:br>
            <a:r>
              <a:rPr lang="en-US" sz="4000">
                <a:solidFill>
                  <a:schemeClr val="tx2"/>
                </a:solidFill>
              </a:rPr>
              <a:t>Area = length x width</a:t>
            </a:r>
          </a:p>
        </p:txBody>
      </p:sp>
      <p:sp>
        <p:nvSpPr>
          <p:cNvPr id="37891" name="Text Box 5"/>
          <p:cNvSpPr txBox="1">
            <a:spLocks noChangeArrowheads="1"/>
          </p:cNvSpPr>
          <p:nvPr/>
        </p:nvSpPr>
        <p:spPr bwMode="auto">
          <a:xfrm>
            <a:off x="533400" y="35052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6 ft</a:t>
            </a:r>
          </a:p>
        </p:txBody>
      </p:sp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2819400" y="5715000"/>
            <a:ext cx="571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20 ft			+ 		4 ft</a:t>
            </a:r>
          </a:p>
        </p:txBody>
      </p:sp>
      <p:sp>
        <p:nvSpPr>
          <p:cNvPr id="37893" name="Rectangle 7"/>
          <p:cNvSpPr>
            <a:spLocks noChangeArrowheads="1"/>
          </p:cNvSpPr>
          <p:nvPr/>
        </p:nvSpPr>
        <p:spPr bwMode="auto">
          <a:xfrm>
            <a:off x="6629400" y="3048000"/>
            <a:ext cx="1828800" cy="2514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4" name="Rectangle 8"/>
          <p:cNvSpPr>
            <a:spLocks noChangeArrowheads="1"/>
          </p:cNvSpPr>
          <p:nvPr/>
        </p:nvSpPr>
        <p:spPr bwMode="auto">
          <a:xfrm>
            <a:off x="1752600" y="3048000"/>
            <a:ext cx="3200400" cy="2514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5" name="Text Box 9"/>
          <p:cNvSpPr txBox="1">
            <a:spLocks noChangeArrowheads="1"/>
          </p:cNvSpPr>
          <p:nvPr/>
        </p:nvSpPr>
        <p:spPr bwMode="auto">
          <a:xfrm>
            <a:off x="5486400" y="35814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6 ft</a:t>
            </a:r>
          </a:p>
        </p:txBody>
      </p:sp>
      <p:sp>
        <p:nvSpPr>
          <p:cNvPr id="37896" name="Text Box 10"/>
          <p:cNvSpPr txBox="1">
            <a:spLocks noChangeArrowheads="1"/>
          </p:cNvSpPr>
          <p:nvPr/>
        </p:nvSpPr>
        <p:spPr bwMode="auto">
          <a:xfrm>
            <a:off x="1371600" y="19812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Find the area of each rectangle.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5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dirty="0" smtClean="0">
                <a:solidFill>
                  <a:schemeClr val="tx2"/>
                </a:solidFill>
              </a:rPr>
              <a:t> </a:t>
            </a:r>
            <a:r>
              <a:rPr lang="en-US" sz="4000" dirty="0">
                <a:solidFill>
                  <a:schemeClr val="tx2"/>
                </a:solidFill>
              </a:rPr>
              <a:t>Which expression is equivalent to 4(</a:t>
            </a:r>
            <a:r>
              <a:rPr lang="en-US" sz="4000" i="1" dirty="0">
                <a:solidFill>
                  <a:schemeClr val="tx2"/>
                </a:solidFill>
              </a:rPr>
              <a:t>x</a:t>
            </a:r>
            <a:r>
              <a:rPr lang="en-US" sz="4000" dirty="0">
                <a:solidFill>
                  <a:schemeClr val="tx2"/>
                </a:solidFill>
              </a:rPr>
              <a:t> + 5)?</a:t>
            </a:r>
          </a:p>
        </p:txBody>
      </p:sp>
      <p:sp>
        <p:nvSpPr>
          <p:cNvPr id="105475" name="AutoShape 6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85800" y="43434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76" name="Text Box 7"/>
          <p:cNvSpPr txBox="1">
            <a:spLocks noChangeArrowheads="1"/>
          </p:cNvSpPr>
          <p:nvPr/>
        </p:nvSpPr>
        <p:spPr bwMode="auto">
          <a:xfrm>
            <a:off x="2133600" y="44958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4</a:t>
            </a:r>
            <a:r>
              <a:rPr lang="en-US" sz="3600" i="1" dirty="0"/>
              <a:t>x</a:t>
            </a:r>
            <a:r>
              <a:rPr lang="en-US" sz="3600" dirty="0"/>
              <a:t> + 5 </a:t>
            </a:r>
          </a:p>
        </p:txBody>
      </p:sp>
      <p:sp>
        <p:nvSpPr>
          <p:cNvPr id="105477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30480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78" name="AutoShape 9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85800" y="17526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79" name="Text Box 10"/>
          <p:cNvSpPr txBox="1">
            <a:spLocks noChangeArrowheads="1"/>
          </p:cNvSpPr>
          <p:nvPr/>
        </p:nvSpPr>
        <p:spPr bwMode="auto">
          <a:xfrm>
            <a:off x="2057400" y="32004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4</a:t>
            </a:r>
            <a:r>
              <a:rPr lang="en-US" sz="3600" i="1" dirty="0"/>
              <a:t>x</a:t>
            </a:r>
            <a:r>
              <a:rPr lang="en-US" sz="3600" dirty="0"/>
              <a:t> + 20 </a:t>
            </a:r>
          </a:p>
        </p:txBody>
      </p:sp>
      <p:sp>
        <p:nvSpPr>
          <p:cNvPr id="105480" name="Text Box 11"/>
          <p:cNvSpPr txBox="1">
            <a:spLocks noChangeArrowheads="1"/>
          </p:cNvSpPr>
          <p:nvPr/>
        </p:nvSpPr>
        <p:spPr bwMode="auto">
          <a:xfrm>
            <a:off x="2133600" y="19812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i="1" dirty="0"/>
              <a:t>x</a:t>
            </a:r>
            <a:r>
              <a:rPr lang="en-US" sz="3600" dirty="0"/>
              <a:t> + 9 </a:t>
            </a:r>
          </a:p>
        </p:txBody>
      </p:sp>
      <p:sp>
        <p:nvSpPr>
          <p:cNvPr id="105481" name="AutoShape 12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85800" y="56388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2" name="Text Box 13"/>
          <p:cNvSpPr txBox="1">
            <a:spLocks noChangeArrowheads="1"/>
          </p:cNvSpPr>
          <p:nvPr/>
        </p:nvSpPr>
        <p:spPr bwMode="auto">
          <a:xfrm>
            <a:off x="2133600" y="57912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9</a:t>
            </a:r>
            <a:r>
              <a:rPr lang="en-US" sz="3600" i="1" dirty="0"/>
              <a:t>x</a:t>
            </a:r>
            <a:r>
              <a:rPr lang="en-US" sz="36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dirty="0" smtClean="0">
                <a:solidFill>
                  <a:schemeClr val="tx2"/>
                </a:solidFill>
              </a:rPr>
              <a:t> </a:t>
            </a:r>
            <a:r>
              <a:rPr lang="en-US" sz="4000" dirty="0">
                <a:solidFill>
                  <a:schemeClr val="tx2"/>
                </a:solidFill>
              </a:rPr>
              <a:t>Which expression is equivalent to 4(</a:t>
            </a:r>
            <a:r>
              <a:rPr lang="en-US" sz="4000" i="1" dirty="0">
                <a:solidFill>
                  <a:schemeClr val="tx2"/>
                </a:solidFill>
              </a:rPr>
              <a:t>x</a:t>
            </a:r>
            <a:r>
              <a:rPr lang="en-US" sz="4000" dirty="0">
                <a:solidFill>
                  <a:schemeClr val="tx2"/>
                </a:solidFill>
              </a:rPr>
              <a:t> + 5)?</a:t>
            </a:r>
          </a:p>
        </p:txBody>
      </p:sp>
      <p:sp>
        <p:nvSpPr>
          <p:cNvPr id="106499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30480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00" name="Text Box 9"/>
          <p:cNvSpPr txBox="1">
            <a:spLocks noChangeArrowheads="1"/>
          </p:cNvSpPr>
          <p:nvPr/>
        </p:nvSpPr>
        <p:spPr bwMode="auto">
          <a:xfrm>
            <a:off x="2057400" y="32004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4</a:t>
            </a:r>
            <a:r>
              <a:rPr lang="en-US" sz="3600" i="1" dirty="0"/>
              <a:t>x</a:t>
            </a:r>
            <a:r>
              <a:rPr lang="en-US" sz="3600" dirty="0"/>
              <a:t> + 20 </a:t>
            </a:r>
          </a:p>
        </p:txBody>
      </p:sp>
      <p:sp>
        <p:nvSpPr>
          <p:cNvPr id="106501" name="Text Box 13"/>
          <p:cNvSpPr txBox="1">
            <a:spLocks noChangeArrowheads="1"/>
          </p:cNvSpPr>
          <p:nvPr/>
        </p:nvSpPr>
        <p:spPr bwMode="auto">
          <a:xfrm>
            <a:off x="5486400" y="3200400"/>
            <a:ext cx="251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Correct!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dirty="0" smtClean="0">
                <a:solidFill>
                  <a:schemeClr val="tx2"/>
                </a:solidFill>
              </a:rPr>
              <a:t>Which </a:t>
            </a:r>
            <a:r>
              <a:rPr lang="en-US" sz="4000" dirty="0">
                <a:solidFill>
                  <a:schemeClr val="tx2"/>
                </a:solidFill>
              </a:rPr>
              <a:t>expression is equivalent to 8(</a:t>
            </a:r>
            <a:r>
              <a:rPr lang="en-US" sz="4000" i="1" dirty="0">
                <a:solidFill>
                  <a:schemeClr val="tx2"/>
                </a:solidFill>
              </a:rPr>
              <a:t>x</a:t>
            </a:r>
            <a:r>
              <a:rPr lang="en-US" sz="4000" dirty="0">
                <a:solidFill>
                  <a:schemeClr val="tx2"/>
                </a:solidFill>
              </a:rPr>
              <a:t> + 2)?</a:t>
            </a:r>
          </a:p>
        </p:txBody>
      </p:sp>
      <p:sp>
        <p:nvSpPr>
          <p:cNvPr id="107523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43434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24" name="Text Box 6"/>
          <p:cNvSpPr txBox="1">
            <a:spLocks noChangeArrowheads="1"/>
          </p:cNvSpPr>
          <p:nvPr/>
        </p:nvSpPr>
        <p:spPr bwMode="auto">
          <a:xfrm>
            <a:off x="2133600" y="44958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8</a:t>
            </a:r>
            <a:r>
              <a:rPr lang="en-US" sz="3600" i="1" dirty="0"/>
              <a:t>x</a:t>
            </a:r>
            <a:r>
              <a:rPr lang="en-US" sz="3600" dirty="0"/>
              <a:t> + 16 </a:t>
            </a:r>
          </a:p>
        </p:txBody>
      </p:sp>
      <p:sp>
        <p:nvSpPr>
          <p:cNvPr id="107525" name="AutoShape 7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85800" y="30480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26" name="AutoShape 8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85800" y="17526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27" name="Text Box 9"/>
          <p:cNvSpPr txBox="1">
            <a:spLocks noChangeArrowheads="1"/>
          </p:cNvSpPr>
          <p:nvPr/>
        </p:nvSpPr>
        <p:spPr bwMode="auto">
          <a:xfrm>
            <a:off x="2057400" y="32004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8</a:t>
            </a:r>
            <a:r>
              <a:rPr lang="en-US" sz="3600" i="1" dirty="0"/>
              <a:t>x</a:t>
            </a:r>
            <a:r>
              <a:rPr lang="en-US" sz="3600" dirty="0"/>
              <a:t> + 2</a:t>
            </a:r>
          </a:p>
        </p:txBody>
      </p:sp>
      <p:sp>
        <p:nvSpPr>
          <p:cNvPr id="107528" name="Text Box 10"/>
          <p:cNvSpPr txBox="1">
            <a:spLocks noChangeArrowheads="1"/>
          </p:cNvSpPr>
          <p:nvPr/>
        </p:nvSpPr>
        <p:spPr bwMode="auto">
          <a:xfrm>
            <a:off x="2133600" y="19812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10</a:t>
            </a:r>
            <a:r>
              <a:rPr lang="en-US" sz="3600" i="1" dirty="0"/>
              <a:t>x</a:t>
            </a:r>
            <a:r>
              <a:rPr lang="en-US" sz="3600" dirty="0"/>
              <a:t> </a:t>
            </a:r>
          </a:p>
        </p:txBody>
      </p:sp>
      <p:sp>
        <p:nvSpPr>
          <p:cNvPr id="107529" name="AutoShape 11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85800" y="56388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30" name="Text Box 12"/>
          <p:cNvSpPr txBox="1">
            <a:spLocks noChangeArrowheads="1"/>
          </p:cNvSpPr>
          <p:nvPr/>
        </p:nvSpPr>
        <p:spPr bwMode="auto">
          <a:xfrm>
            <a:off x="2133600" y="57912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8</a:t>
            </a:r>
            <a:r>
              <a:rPr lang="en-US" sz="3600" i="1" dirty="0"/>
              <a:t>x</a:t>
            </a:r>
            <a:r>
              <a:rPr lang="en-US" sz="3600" dirty="0"/>
              <a:t> + 10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dirty="0" smtClean="0">
                <a:solidFill>
                  <a:schemeClr val="tx2"/>
                </a:solidFill>
              </a:rPr>
              <a:t> </a:t>
            </a:r>
            <a:r>
              <a:rPr lang="en-US" sz="4000" dirty="0">
                <a:solidFill>
                  <a:schemeClr val="tx2"/>
                </a:solidFill>
              </a:rPr>
              <a:t>Which expression is equivalent to 8(</a:t>
            </a:r>
            <a:r>
              <a:rPr lang="en-US" sz="4000" i="1" dirty="0">
                <a:solidFill>
                  <a:schemeClr val="tx2"/>
                </a:solidFill>
              </a:rPr>
              <a:t>x</a:t>
            </a:r>
            <a:r>
              <a:rPr lang="en-US" sz="4000" dirty="0">
                <a:solidFill>
                  <a:schemeClr val="tx2"/>
                </a:solidFill>
              </a:rPr>
              <a:t> + 2)?</a:t>
            </a:r>
          </a:p>
        </p:txBody>
      </p:sp>
      <p:sp>
        <p:nvSpPr>
          <p:cNvPr id="108547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43434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8548" name="Text Box 6"/>
          <p:cNvSpPr txBox="1">
            <a:spLocks noChangeArrowheads="1"/>
          </p:cNvSpPr>
          <p:nvPr/>
        </p:nvSpPr>
        <p:spPr bwMode="auto">
          <a:xfrm>
            <a:off x="2133600" y="44958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8</a:t>
            </a:r>
            <a:r>
              <a:rPr lang="en-US" sz="3600" i="1" dirty="0"/>
              <a:t>x</a:t>
            </a:r>
            <a:r>
              <a:rPr lang="en-US" sz="3600" dirty="0"/>
              <a:t> + 16 </a:t>
            </a:r>
          </a:p>
        </p:txBody>
      </p:sp>
      <p:sp>
        <p:nvSpPr>
          <p:cNvPr id="108549" name="Text Box 13"/>
          <p:cNvSpPr txBox="1">
            <a:spLocks noChangeArrowheads="1"/>
          </p:cNvSpPr>
          <p:nvPr/>
        </p:nvSpPr>
        <p:spPr bwMode="auto">
          <a:xfrm>
            <a:off x="5410200" y="4495800"/>
            <a:ext cx="251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Correct!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dirty="0" smtClean="0">
                <a:solidFill>
                  <a:schemeClr val="tx2"/>
                </a:solidFill>
              </a:rPr>
              <a:t> </a:t>
            </a:r>
            <a:r>
              <a:rPr lang="en-US" sz="4000" dirty="0">
                <a:solidFill>
                  <a:schemeClr val="tx2"/>
                </a:solidFill>
              </a:rPr>
              <a:t>Which expression is equivalent to 2(</a:t>
            </a:r>
            <a:r>
              <a:rPr lang="en-US" sz="4000" i="1" dirty="0">
                <a:solidFill>
                  <a:schemeClr val="tx2"/>
                </a:solidFill>
              </a:rPr>
              <a:t>x</a:t>
            </a:r>
            <a:r>
              <a:rPr lang="en-US" sz="4000" dirty="0">
                <a:solidFill>
                  <a:schemeClr val="tx2"/>
                </a:solidFill>
              </a:rPr>
              <a:t> + 3)?</a:t>
            </a:r>
          </a:p>
        </p:txBody>
      </p:sp>
      <p:sp>
        <p:nvSpPr>
          <p:cNvPr id="109571" name="AutoShape 5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85800" y="43434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2" name="Text Box 6"/>
          <p:cNvSpPr txBox="1">
            <a:spLocks noChangeArrowheads="1"/>
          </p:cNvSpPr>
          <p:nvPr/>
        </p:nvSpPr>
        <p:spPr bwMode="auto">
          <a:xfrm>
            <a:off x="2133600" y="44958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2</a:t>
            </a:r>
            <a:r>
              <a:rPr lang="en-US" sz="3600" i="1" dirty="0"/>
              <a:t>x</a:t>
            </a:r>
            <a:r>
              <a:rPr lang="en-US" sz="3600" dirty="0"/>
              <a:t> + 3 </a:t>
            </a:r>
          </a:p>
        </p:txBody>
      </p:sp>
      <p:sp>
        <p:nvSpPr>
          <p:cNvPr id="109573" name="AutoShape 7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85800" y="30480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4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17526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5" name="Text Box 9"/>
          <p:cNvSpPr txBox="1">
            <a:spLocks noChangeArrowheads="1"/>
          </p:cNvSpPr>
          <p:nvPr/>
        </p:nvSpPr>
        <p:spPr bwMode="auto">
          <a:xfrm>
            <a:off x="2057400" y="32004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2</a:t>
            </a:r>
            <a:r>
              <a:rPr lang="en-US" sz="3600" i="1" dirty="0"/>
              <a:t>x</a:t>
            </a:r>
            <a:r>
              <a:rPr lang="en-US" sz="3600" dirty="0"/>
              <a:t> + 5</a:t>
            </a:r>
          </a:p>
        </p:txBody>
      </p:sp>
      <p:sp>
        <p:nvSpPr>
          <p:cNvPr id="109576" name="Text Box 10"/>
          <p:cNvSpPr txBox="1">
            <a:spLocks noChangeArrowheads="1"/>
          </p:cNvSpPr>
          <p:nvPr/>
        </p:nvSpPr>
        <p:spPr bwMode="auto">
          <a:xfrm>
            <a:off x="2133600" y="19812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2</a:t>
            </a:r>
            <a:r>
              <a:rPr lang="en-US" sz="3600" i="1" dirty="0"/>
              <a:t>x</a:t>
            </a:r>
            <a:r>
              <a:rPr lang="en-US" sz="3600" dirty="0"/>
              <a:t> + 6 </a:t>
            </a:r>
          </a:p>
        </p:txBody>
      </p:sp>
      <p:sp>
        <p:nvSpPr>
          <p:cNvPr id="109577" name="AutoShape 11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85800" y="56388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8" name="Text Box 12"/>
          <p:cNvSpPr txBox="1">
            <a:spLocks noChangeArrowheads="1"/>
          </p:cNvSpPr>
          <p:nvPr/>
        </p:nvSpPr>
        <p:spPr bwMode="auto">
          <a:xfrm>
            <a:off x="2133600" y="57912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2</a:t>
            </a:r>
            <a:r>
              <a:rPr lang="en-US" sz="3600" i="1" dirty="0"/>
              <a:t>x</a:t>
            </a:r>
            <a:r>
              <a:rPr lang="en-US" sz="3600" dirty="0"/>
              <a:t> + 2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smtClean="0">
                <a:solidFill>
                  <a:schemeClr val="tx2"/>
                </a:solidFill>
              </a:rPr>
              <a:t> </a:t>
            </a:r>
            <a:r>
              <a:rPr lang="en-US" sz="4000" dirty="0">
                <a:solidFill>
                  <a:schemeClr val="tx2"/>
                </a:solidFill>
              </a:rPr>
              <a:t>Which expression is equivalent to 2(</a:t>
            </a:r>
            <a:r>
              <a:rPr lang="en-US" sz="4000" i="1" dirty="0">
                <a:solidFill>
                  <a:schemeClr val="tx2"/>
                </a:solidFill>
              </a:rPr>
              <a:t>x</a:t>
            </a:r>
            <a:r>
              <a:rPr lang="en-US" sz="4000" dirty="0">
                <a:solidFill>
                  <a:schemeClr val="tx2"/>
                </a:solidFill>
              </a:rPr>
              <a:t> + 3)?</a:t>
            </a:r>
          </a:p>
        </p:txBody>
      </p:sp>
      <p:sp>
        <p:nvSpPr>
          <p:cNvPr id="110595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1752600"/>
            <a:ext cx="1042988" cy="10429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0596" name="Text Box 10"/>
          <p:cNvSpPr txBox="1">
            <a:spLocks noChangeArrowheads="1"/>
          </p:cNvSpPr>
          <p:nvPr/>
        </p:nvSpPr>
        <p:spPr bwMode="auto">
          <a:xfrm>
            <a:off x="2133600" y="1981200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2</a:t>
            </a:r>
            <a:r>
              <a:rPr lang="en-US" sz="3600" i="1" dirty="0"/>
              <a:t>x</a:t>
            </a:r>
            <a:r>
              <a:rPr lang="en-US" sz="3600" dirty="0"/>
              <a:t> + 6 </a:t>
            </a:r>
          </a:p>
        </p:txBody>
      </p:sp>
      <p:sp>
        <p:nvSpPr>
          <p:cNvPr id="110597" name="Text Box 13"/>
          <p:cNvSpPr txBox="1">
            <a:spLocks noChangeArrowheads="1"/>
          </p:cNvSpPr>
          <p:nvPr/>
        </p:nvSpPr>
        <p:spPr bwMode="auto">
          <a:xfrm>
            <a:off x="5181600" y="2057400"/>
            <a:ext cx="251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Correct!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Find the area of the rectangle.</a:t>
            </a:r>
            <a:br>
              <a:rPr lang="en-US" sz="4000">
                <a:solidFill>
                  <a:schemeClr val="tx2"/>
                </a:solidFill>
              </a:rPr>
            </a:br>
            <a:r>
              <a:rPr lang="en-US" sz="4000">
                <a:solidFill>
                  <a:schemeClr val="tx2"/>
                </a:solidFill>
              </a:rPr>
              <a:t>Area = length x width</a:t>
            </a:r>
          </a:p>
        </p:txBody>
      </p:sp>
      <p:sp>
        <p:nvSpPr>
          <p:cNvPr id="38915" name="Text Box 5"/>
          <p:cNvSpPr txBox="1">
            <a:spLocks noChangeArrowheads="1"/>
          </p:cNvSpPr>
          <p:nvPr/>
        </p:nvSpPr>
        <p:spPr bwMode="auto">
          <a:xfrm>
            <a:off x="533400" y="35052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6 ft</a:t>
            </a:r>
          </a:p>
        </p:txBody>
      </p:sp>
      <p:sp>
        <p:nvSpPr>
          <p:cNvPr id="38916" name="Text Box 6"/>
          <p:cNvSpPr txBox="1">
            <a:spLocks noChangeArrowheads="1"/>
          </p:cNvSpPr>
          <p:nvPr/>
        </p:nvSpPr>
        <p:spPr bwMode="auto">
          <a:xfrm>
            <a:off x="2819400" y="5715000"/>
            <a:ext cx="571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20 ft			+ 		4 ft</a:t>
            </a:r>
          </a:p>
        </p:txBody>
      </p:sp>
      <p:sp>
        <p:nvSpPr>
          <p:cNvPr id="38917" name="Rectangle 7"/>
          <p:cNvSpPr>
            <a:spLocks noChangeArrowheads="1"/>
          </p:cNvSpPr>
          <p:nvPr/>
        </p:nvSpPr>
        <p:spPr bwMode="auto">
          <a:xfrm>
            <a:off x="6629400" y="3048000"/>
            <a:ext cx="1828800" cy="2514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8" name="Rectangle 8"/>
          <p:cNvSpPr>
            <a:spLocks noChangeArrowheads="1"/>
          </p:cNvSpPr>
          <p:nvPr/>
        </p:nvSpPr>
        <p:spPr bwMode="auto">
          <a:xfrm>
            <a:off x="1752600" y="3048000"/>
            <a:ext cx="3200400" cy="2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9" name="Text Box 9"/>
          <p:cNvSpPr txBox="1">
            <a:spLocks noChangeArrowheads="1"/>
          </p:cNvSpPr>
          <p:nvPr/>
        </p:nvSpPr>
        <p:spPr bwMode="auto">
          <a:xfrm>
            <a:off x="5486400" y="35814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6 ft</a:t>
            </a:r>
          </a:p>
        </p:txBody>
      </p:sp>
      <p:sp>
        <p:nvSpPr>
          <p:cNvPr id="38920" name="Text Box 10"/>
          <p:cNvSpPr txBox="1">
            <a:spLocks noChangeArrowheads="1"/>
          </p:cNvSpPr>
          <p:nvPr/>
        </p:nvSpPr>
        <p:spPr bwMode="auto">
          <a:xfrm>
            <a:off x="1371600" y="19812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Find the area of each rectangle.</a:t>
            </a:r>
          </a:p>
        </p:txBody>
      </p:sp>
      <p:sp>
        <p:nvSpPr>
          <p:cNvPr id="38921" name="Text Box 12"/>
          <p:cNvSpPr txBox="1">
            <a:spLocks noChangeArrowheads="1"/>
          </p:cNvSpPr>
          <p:nvPr/>
        </p:nvSpPr>
        <p:spPr bwMode="auto">
          <a:xfrm>
            <a:off x="2209800" y="3810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6 x 20 = 120 sq 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Find the area of the rectangle.</a:t>
            </a:r>
            <a:br>
              <a:rPr lang="en-US" sz="4000">
                <a:solidFill>
                  <a:schemeClr val="tx2"/>
                </a:solidFill>
              </a:rPr>
            </a:br>
            <a:r>
              <a:rPr lang="en-US" sz="4000">
                <a:solidFill>
                  <a:schemeClr val="tx2"/>
                </a:solidFill>
              </a:rPr>
              <a:t>Area = length x width</a:t>
            </a:r>
          </a:p>
        </p:txBody>
      </p:sp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533400" y="35052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6 ft</a:t>
            </a:r>
          </a:p>
        </p:txBody>
      </p:sp>
      <p:sp>
        <p:nvSpPr>
          <p:cNvPr id="39940" name="Text Box 6"/>
          <p:cNvSpPr txBox="1">
            <a:spLocks noChangeArrowheads="1"/>
          </p:cNvSpPr>
          <p:nvPr/>
        </p:nvSpPr>
        <p:spPr bwMode="auto">
          <a:xfrm>
            <a:off x="2819400" y="5715000"/>
            <a:ext cx="571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20 ft			+ 		4 ft</a:t>
            </a:r>
          </a:p>
        </p:txBody>
      </p:sp>
      <p:sp>
        <p:nvSpPr>
          <p:cNvPr id="39941" name="Rectangle 7"/>
          <p:cNvSpPr>
            <a:spLocks noChangeArrowheads="1"/>
          </p:cNvSpPr>
          <p:nvPr/>
        </p:nvSpPr>
        <p:spPr bwMode="auto">
          <a:xfrm>
            <a:off x="6629400" y="3048000"/>
            <a:ext cx="1828800" cy="2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2" name="Rectangle 8"/>
          <p:cNvSpPr>
            <a:spLocks noChangeArrowheads="1"/>
          </p:cNvSpPr>
          <p:nvPr/>
        </p:nvSpPr>
        <p:spPr bwMode="auto">
          <a:xfrm>
            <a:off x="1752600" y="3048000"/>
            <a:ext cx="3200400" cy="2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3" name="Text Box 9"/>
          <p:cNvSpPr txBox="1">
            <a:spLocks noChangeArrowheads="1"/>
          </p:cNvSpPr>
          <p:nvPr/>
        </p:nvSpPr>
        <p:spPr bwMode="auto">
          <a:xfrm>
            <a:off x="5486400" y="35814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6 ft</a:t>
            </a:r>
          </a:p>
        </p:txBody>
      </p:sp>
      <p:sp>
        <p:nvSpPr>
          <p:cNvPr id="39944" name="Text Box 10"/>
          <p:cNvSpPr txBox="1">
            <a:spLocks noChangeArrowheads="1"/>
          </p:cNvSpPr>
          <p:nvPr/>
        </p:nvSpPr>
        <p:spPr bwMode="auto">
          <a:xfrm>
            <a:off x="1371600" y="19812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Find the area of each rectangle.</a:t>
            </a:r>
          </a:p>
        </p:txBody>
      </p:sp>
      <p:sp>
        <p:nvSpPr>
          <p:cNvPr id="39945" name="Text Box 11"/>
          <p:cNvSpPr txBox="1">
            <a:spLocks noChangeArrowheads="1"/>
          </p:cNvSpPr>
          <p:nvPr/>
        </p:nvSpPr>
        <p:spPr bwMode="auto">
          <a:xfrm>
            <a:off x="2209800" y="3810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6 x 20 = 120 sq ft</a:t>
            </a:r>
          </a:p>
        </p:txBody>
      </p:sp>
      <p:sp>
        <p:nvSpPr>
          <p:cNvPr id="39946" name="Text Box 12"/>
          <p:cNvSpPr txBox="1">
            <a:spLocks noChangeArrowheads="1"/>
          </p:cNvSpPr>
          <p:nvPr/>
        </p:nvSpPr>
        <p:spPr bwMode="auto">
          <a:xfrm>
            <a:off x="6781800" y="3886200"/>
            <a:ext cx="23622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6 x 4 = 24 </a:t>
            </a:r>
          </a:p>
          <a:p>
            <a:pPr>
              <a:spcBef>
                <a:spcPct val="50000"/>
              </a:spcBef>
            </a:pPr>
            <a:r>
              <a:rPr lang="en-US"/>
              <a:t>           sq 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3078</TotalTime>
  <Words>1973</Words>
  <Application>Microsoft Office PowerPoint</Application>
  <PresentationFormat>On-screen Show (4:3)</PresentationFormat>
  <Paragraphs>475</Paragraphs>
  <Slides>75</Slides>
  <Notes>75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76" baseType="lpstr">
      <vt:lpstr>Default Design</vt:lpstr>
      <vt:lpstr>The Distributive Property and Area Models</vt:lpstr>
      <vt:lpstr>Find the area of the rectangle. Area = length x width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A swimming pool has a shallow end and a deep end.  Find the surface area of the pool.</vt:lpstr>
      <vt:lpstr>Break the pool into a deep end and a shallow end.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Write an expression that shows how to find the area of the rectangle and uses the distributive property.</vt:lpstr>
      <vt:lpstr>Write an expression that shows how to find the area of the rectangle and uses the distributive property.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Write an expression that shows how to find the area of the rectangle and uses the distributive property.</vt:lpstr>
      <vt:lpstr>Write an expression that shows how to find the area of the rectangle and uses the distributive property.</vt:lpstr>
      <vt:lpstr>Write an expression that shows how to find the area of the rectangle and uses the distributive property.</vt:lpstr>
      <vt:lpstr>The expression 10x + 15 can represent the area of the figure below.</vt:lpstr>
      <vt:lpstr>First, find the greatest common factor to represent the width.</vt:lpstr>
      <vt:lpstr>The GCF is 5.</vt:lpstr>
      <vt:lpstr>The factors (dimensions) of this figure would be 5(2x + 3)</vt:lpstr>
      <vt:lpstr>Practice Time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 Which expression is equivalent to 3(x + 7)?</vt:lpstr>
      <vt:lpstr>Slide 69</vt:lpstr>
      <vt:lpstr>Slide 70</vt:lpstr>
      <vt:lpstr>Slide 71</vt:lpstr>
      <vt:lpstr>Slide 72</vt:lpstr>
      <vt:lpstr>Slide 73</vt:lpstr>
      <vt:lpstr>Slide 74</vt:lpstr>
      <vt:lpstr>Slide 75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Distributive Property</dc:title>
  <dc:creator>Current User Indians Hill Exe</dc:creator>
  <cp:lastModifiedBy>Tina</cp:lastModifiedBy>
  <cp:revision>45</cp:revision>
  <dcterms:created xsi:type="dcterms:W3CDTF">2012-04-28T23:13:57Z</dcterms:created>
  <dcterms:modified xsi:type="dcterms:W3CDTF">2013-05-01T02:10:22Z</dcterms:modified>
</cp:coreProperties>
</file>